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64" r:id="rId6"/>
    <p:sldId id="266" r:id="rId7"/>
    <p:sldId id="268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27"/>
    <a:srgbClr val="6F1851"/>
    <a:srgbClr val="6293E8"/>
    <a:srgbClr val="0B3D29"/>
    <a:srgbClr val="DEA924"/>
    <a:srgbClr val="9B0708"/>
    <a:srgbClr val="998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0"/>
    <p:restoredTop sz="94633"/>
  </p:normalViewPr>
  <p:slideViewPr>
    <p:cSldViewPr snapToGrid="0" snapToObjects="1">
      <p:cViewPr varScale="1">
        <p:scale>
          <a:sx n="120" d="100"/>
          <a:sy n="120" d="100"/>
        </p:scale>
        <p:origin x="1096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E680F-D551-3C43-9E5E-E511F0A09D99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B2D78-313D-8545-A0CE-E5FC3163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9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2027" y="1887278"/>
            <a:ext cx="6162686" cy="633027"/>
          </a:xfrm>
        </p:spPr>
        <p:txBody>
          <a:bodyPr anchor="t"/>
          <a:lstStyle>
            <a:lvl1pPr algn="l">
              <a:defRPr sz="30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32027" y="2520306"/>
            <a:ext cx="6162686" cy="332622"/>
          </a:xfrm>
        </p:spPr>
        <p:txBody>
          <a:bodyPr anchor="b"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63242" y="204789"/>
            <a:ext cx="6635750" cy="35503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A924"/>
              </a:buClr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ight)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2027" y="1887278"/>
            <a:ext cx="6162686" cy="633027"/>
          </a:xfrm>
        </p:spPr>
        <p:txBody>
          <a:bodyPr anchor="t"/>
          <a:lstStyle>
            <a:lvl1pPr algn="l">
              <a:defRPr sz="3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32027" y="2520306"/>
            <a:ext cx="6162686" cy="332622"/>
          </a:xfrm>
        </p:spPr>
        <p:txBody>
          <a:bodyPr anchor="b"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87278"/>
            <a:ext cx="7772400" cy="633027"/>
          </a:xfrm>
        </p:spPr>
        <p:txBody>
          <a:bodyPr anchor="t"/>
          <a:lstStyle>
            <a:lvl1pPr algn="ctr">
              <a:defRPr sz="3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54656"/>
            <a:ext cx="7772400" cy="332622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87278"/>
            <a:ext cx="7772400" cy="633027"/>
          </a:xfrm>
        </p:spPr>
        <p:txBody>
          <a:bodyPr anchor="t"/>
          <a:lstStyle>
            <a:lvl1pPr algn="ctr">
              <a:defRPr sz="30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520306"/>
            <a:ext cx="7772400" cy="332622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  <a:lvl2pPr>
              <a:defRPr>
                <a:solidFill>
                  <a:srgbClr val="0B3D29"/>
                </a:solidFill>
              </a:defRPr>
            </a:lvl2pPr>
            <a:lvl3pPr>
              <a:defRPr>
                <a:solidFill>
                  <a:srgbClr val="0B3D29"/>
                </a:solidFill>
              </a:defRPr>
            </a:lvl3pPr>
            <a:lvl4pPr>
              <a:defRPr>
                <a:solidFill>
                  <a:srgbClr val="0B3D29"/>
                </a:solidFill>
              </a:defRPr>
            </a:lvl4pPr>
            <a:lvl5pPr>
              <a:defRPr>
                <a:solidFill>
                  <a:srgbClr val="0B3D2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solidFill>
                  <a:srgbClr val="0B3D29"/>
                </a:solidFill>
              </a:defRPr>
            </a:lvl1pPr>
            <a:lvl2pPr>
              <a:defRPr sz="1800">
                <a:solidFill>
                  <a:srgbClr val="0B3D29"/>
                </a:solidFill>
              </a:defRPr>
            </a:lvl2pPr>
            <a:lvl3pPr>
              <a:defRPr sz="1500">
                <a:solidFill>
                  <a:srgbClr val="0B3D29"/>
                </a:solidFill>
              </a:defRPr>
            </a:lvl3pPr>
            <a:lvl4pPr>
              <a:defRPr sz="1350">
                <a:solidFill>
                  <a:srgbClr val="0B3D29"/>
                </a:solidFill>
              </a:defRPr>
            </a:lvl4pPr>
            <a:lvl5pPr>
              <a:defRPr sz="1350">
                <a:solidFill>
                  <a:srgbClr val="0B3D2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solidFill>
                  <a:srgbClr val="0B3D29"/>
                </a:solidFill>
              </a:defRPr>
            </a:lvl1pPr>
            <a:lvl2pPr>
              <a:defRPr sz="1800">
                <a:solidFill>
                  <a:srgbClr val="0B3D29"/>
                </a:solidFill>
              </a:defRPr>
            </a:lvl2pPr>
            <a:lvl3pPr>
              <a:defRPr sz="1500">
                <a:solidFill>
                  <a:srgbClr val="0B3D29"/>
                </a:solidFill>
              </a:defRPr>
            </a:lvl3pPr>
            <a:lvl4pPr>
              <a:defRPr sz="1350">
                <a:solidFill>
                  <a:srgbClr val="0B3D29"/>
                </a:solidFill>
              </a:defRPr>
            </a:lvl4pPr>
            <a:lvl5pPr>
              <a:defRPr sz="1350">
                <a:solidFill>
                  <a:srgbClr val="0B3D2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B3D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>
                <a:solidFill>
                  <a:srgbClr val="0B3D29"/>
                </a:solidFill>
              </a:defRPr>
            </a:lvl1pPr>
            <a:lvl2pPr>
              <a:defRPr sz="1500">
                <a:solidFill>
                  <a:srgbClr val="0B3D29"/>
                </a:solidFill>
              </a:defRPr>
            </a:lvl2pPr>
            <a:lvl3pPr>
              <a:defRPr sz="1350">
                <a:solidFill>
                  <a:srgbClr val="0B3D29"/>
                </a:solidFill>
              </a:defRPr>
            </a:lvl3pPr>
            <a:lvl4pPr>
              <a:defRPr sz="1200">
                <a:solidFill>
                  <a:srgbClr val="0B3D29"/>
                </a:solidFill>
              </a:defRPr>
            </a:lvl4pPr>
            <a:lvl5pPr>
              <a:defRPr sz="1200">
                <a:solidFill>
                  <a:srgbClr val="0B3D29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B3D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>
                <a:solidFill>
                  <a:srgbClr val="0B3D29"/>
                </a:solidFill>
              </a:defRPr>
            </a:lvl1pPr>
            <a:lvl2pPr>
              <a:defRPr sz="1500">
                <a:solidFill>
                  <a:srgbClr val="0B3D29"/>
                </a:solidFill>
              </a:defRPr>
            </a:lvl2pPr>
            <a:lvl3pPr>
              <a:defRPr sz="1350">
                <a:solidFill>
                  <a:srgbClr val="0B3D29"/>
                </a:solidFill>
              </a:defRPr>
            </a:lvl3pPr>
            <a:lvl4pPr>
              <a:defRPr sz="1200">
                <a:solidFill>
                  <a:srgbClr val="0B3D29"/>
                </a:solidFill>
              </a:defRPr>
            </a:lvl4pPr>
            <a:lvl5pPr>
              <a:defRPr sz="1200">
                <a:solidFill>
                  <a:srgbClr val="0B3D29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9200" y="378651"/>
            <a:ext cx="6864350" cy="31143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3612451"/>
            <a:ext cx="6864350" cy="429197"/>
          </a:xfrm>
        </p:spPr>
        <p:txBody>
          <a:bodyPr anchor="b"/>
          <a:lstStyle>
            <a:lvl1pPr algn="l">
              <a:defRPr sz="1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/Caption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>
                <a:solidFill>
                  <a:srgbClr val="0B3D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>
                <a:solidFill>
                  <a:srgbClr val="0B3D2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85934" y="16256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892801" y="17843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87278"/>
            <a:ext cx="7772400" cy="633027"/>
          </a:xfrm>
        </p:spPr>
        <p:txBody>
          <a:bodyPr anchor="t"/>
          <a:lstStyle>
            <a:lvl1pPr algn="ctr">
              <a:defRPr sz="30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54656"/>
            <a:ext cx="7772400" cy="332622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 (light)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63242" y="204789"/>
            <a:ext cx="6635750" cy="35503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A924"/>
              </a:buClr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A924"/>
              </a:buClr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5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9200" y="378651"/>
            <a:ext cx="6864350" cy="31143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19200" y="3612451"/>
            <a:ext cx="6864350" cy="429197"/>
          </a:xfrm>
        </p:spPr>
        <p:txBody>
          <a:bodyPr anchor="b"/>
          <a:lstStyle>
            <a:lvl1pPr algn="l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094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68" r:id="rId6"/>
    <p:sldLayoutId id="2147483654" r:id="rId7"/>
    <p:sldLayoutId id="2147483673" r:id="rId8"/>
    <p:sldLayoutId id="2147483655" r:id="rId9"/>
    <p:sldLayoutId id="2147483671" r:id="rId10"/>
    <p:sldLayoutId id="2147483669" r:id="rId11"/>
    <p:sldLayoutId id="2147483663" r:id="rId12"/>
    <p:sldLayoutId id="2147483659" r:id="rId13"/>
    <p:sldLayoutId id="2147483661" r:id="rId14"/>
    <p:sldLayoutId id="2147483662" r:id="rId15"/>
    <p:sldLayoutId id="2147483664" r:id="rId16"/>
    <p:sldLayoutId id="2147483674" r:id="rId17"/>
    <p:sldLayoutId id="2147483665" r:id="rId18"/>
    <p:sldLayoutId id="2147483670" r:id="rId19"/>
    <p:sldLayoutId id="2147483666" r:id="rId20"/>
    <p:sldLayoutId id="2147483672" r:id="rId2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DEA924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DEA924"/>
        </a:buClr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DEA924"/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DEA924"/>
        </a:buClr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DEA924"/>
        </a:buClr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ysacstate-my.sharepoint.com/:x:/g/personal/shawn_sumner_csus_edu/EbdrtELLMMtKtYgjaa9sg9gBfxdQF5sfnxvYUh1MHcAXsA?rtime=otQ4maRL2Ug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027" y="1573620"/>
            <a:ext cx="6162686" cy="946686"/>
          </a:xfrm>
        </p:spPr>
        <p:txBody>
          <a:bodyPr>
            <a:normAutofit fontScale="90000"/>
          </a:bodyPr>
          <a:lstStyle/>
          <a:p>
            <a:r>
              <a:rPr lang="en-US" dirty="0"/>
              <a:t>Flexible Fundamentals</a:t>
            </a:r>
            <a:br>
              <a:rPr lang="en-US" dirty="0"/>
            </a:br>
            <a:r>
              <a:rPr lang="en-US" dirty="0"/>
              <a:t>August 2, 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Faculty Learning Community with Sacramento State</a:t>
            </a:r>
          </a:p>
        </p:txBody>
      </p:sp>
    </p:spTree>
    <p:extLst>
      <p:ext uri="{BB962C8B-B14F-4D97-AF65-F5344CB8AC3E}">
        <p14:creationId xmlns:p14="http://schemas.microsoft.com/office/powerpoint/2010/main" val="170513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137FF-B30E-7B4A-8588-BF84B254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9EE77-52EF-9E4E-9B9B-D8C035E5F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and introduction (10 min)</a:t>
            </a:r>
          </a:p>
          <a:p>
            <a:r>
              <a:rPr lang="en-US" dirty="0"/>
              <a:t>Breakout rooms (20 min)</a:t>
            </a:r>
          </a:p>
          <a:p>
            <a:r>
              <a:rPr lang="en-US" dirty="0"/>
              <a:t>Share back with main group (20 min)</a:t>
            </a:r>
          </a:p>
        </p:txBody>
      </p:sp>
    </p:spTree>
    <p:extLst>
      <p:ext uri="{BB962C8B-B14F-4D97-AF65-F5344CB8AC3E}">
        <p14:creationId xmlns:p14="http://schemas.microsoft.com/office/powerpoint/2010/main" val="260885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0198-0E3D-AA42-ABEF-68A2CAC0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C7270-BD56-C54B-8FF3-90B482612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1479"/>
            <a:ext cx="8229600" cy="3338624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en-US" dirty="0"/>
              <a:t>Please consider:</a:t>
            </a:r>
          </a:p>
          <a:p>
            <a:pPr fontAlgn="base"/>
            <a:r>
              <a:rPr lang="en-US" dirty="0"/>
              <a:t>What flexibility methods will help you reach your goals for students?  What activities would be effective for student engagement in a flexible classroom?</a:t>
            </a:r>
          </a:p>
          <a:p>
            <a:pPr fontAlgn="base"/>
            <a:r>
              <a:rPr lang="en-US" dirty="0"/>
              <a:t>What gaps do you see in your execution plan (anything that would keep you from doing it)?  What kind of support would be helpful to you from colleagues or staff? </a:t>
            </a:r>
          </a:p>
          <a:p>
            <a:pPr fontAlgn="base"/>
            <a:r>
              <a:rPr lang="en-US" dirty="0"/>
              <a:t>Discuss “run-of-show" plans with colleagues for feedback: </a:t>
            </a:r>
          </a:p>
          <a:p>
            <a:pPr lvl="1" fontAlgn="base"/>
            <a:r>
              <a:rPr lang="en-US" dirty="0"/>
              <a:t>How are the online and in-person activities connected with each other?  </a:t>
            </a:r>
          </a:p>
          <a:p>
            <a:pPr lvl="1" fontAlgn="base"/>
            <a:r>
              <a:rPr lang="en-US" dirty="0"/>
              <a:t>What are some ways that the run-of-show encourages engagement across the online and on-campus spaces? </a:t>
            </a:r>
          </a:p>
          <a:p>
            <a:pPr lvl="1" fontAlgn="base"/>
            <a:r>
              <a:rPr lang="en-US" dirty="0"/>
              <a:t>What areas can your “run-of-show" be revised?</a:t>
            </a:r>
          </a:p>
          <a:p>
            <a:pPr fontAlgn="base"/>
            <a:endParaRPr lang="en-US" dirty="0"/>
          </a:p>
          <a:p>
            <a:pPr marL="0" indent="0" fontAlgn="base">
              <a:buNone/>
            </a:pPr>
            <a:r>
              <a:rPr lang="en-US" dirty="0"/>
              <a:t>Output: list of ideas to facilitate flexible learning documented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916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0198-0E3D-AA42-ABEF-68A2CAC0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C7270-BD56-C54B-8FF3-90B482612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Please share your top three ideas to facilitate flexible learning.</a:t>
            </a:r>
          </a:p>
          <a:p>
            <a:pPr lvl="1" fontAlgn="base"/>
            <a:r>
              <a:rPr lang="en-US" dirty="0"/>
              <a:t>What was exemplary?  </a:t>
            </a:r>
          </a:p>
          <a:p>
            <a:pPr lvl="1" fontAlgn="base"/>
            <a:r>
              <a:rPr lang="en-US" dirty="0"/>
              <a:t>What trends did we see in the run-of-show documents? </a:t>
            </a:r>
          </a:p>
          <a:p>
            <a:pPr fontAlgn="base"/>
            <a:r>
              <a:rPr lang="en-US" dirty="0"/>
              <a:t>As we share ideas, please voice any not listed by a previous team.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5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137FF-B30E-7B4A-8588-BF84B254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7131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B3D29"/>
      </a:dk1>
      <a:lt1>
        <a:sysClr val="window" lastClr="FFFFFF"/>
      </a:lt1>
      <a:dk2>
        <a:srgbClr val="147242"/>
      </a:dk2>
      <a:lt2>
        <a:srgbClr val="E4E0B8"/>
      </a:lt2>
      <a:accent1>
        <a:srgbClr val="DEA924"/>
      </a:accent1>
      <a:accent2>
        <a:srgbClr val="701851"/>
      </a:accent2>
      <a:accent3>
        <a:srgbClr val="B6521F"/>
      </a:accent3>
      <a:accent4>
        <a:srgbClr val="4CAE3D"/>
      </a:accent4>
      <a:accent5>
        <a:srgbClr val="D28423"/>
      </a:accent5>
      <a:accent6>
        <a:srgbClr val="F5BB24"/>
      </a:accent6>
      <a:hlink>
        <a:srgbClr val="1C9B40"/>
      </a:hlink>
      <a:folHlink>
        <a:srgbClr val="FAAA2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8FB840956E8E4D8C6C94F54FD95B79" ma:contentTypeVersion="10" ma:contentTypeDescription="Create a new document." ma:contentTypeScope="" ma:versionID="1d6bdefe795b0c3782190d23d650d2b3">
  <xsd:schema xmlns:xsd="http://www.w3.org/2001/XMLSchema" xmlns:xs="http://www.w3.org/2001/XMLSchema" xmlns:p="http://schemas.microsoft.com/office/2006/metadata/properties" xmlns:ns2="7937c7c6-f90e-477a-9827-58d1087b0966" xmlns:ns3="d0418842-a1a3-4a51-b4d6-33255096870a" targetNamespace="http://schemas.microsoft.com/office/2006/metadata/properties" ma:root="true" ma:fieldsID="30848b0c558f59081acaff30e523cc2e" ns2:_="" ns3:_="">
    <xsd:import namespace="7937c7c6-f90e-477a-9827-58d1087b0966"/>
    <xsd:import namespace="d0418842-a1a3-4a51-b4d6-3325509687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7c7c6-f90e-477a-9827-58d1087b0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18842-a1a3-4a51-b4d6-33255096870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0AA202-D129-45BC-A83D-F31032FD4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37c7c6-f90e-477a-9827-58d1087b0966"/>
    <ds:schemaRef ds:uri="d0418842-a1a3-4a51-b4d6-3325509687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3F1294-A913-4D1A-8CB8-F32D550016F4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d0418842-a1a3-4a51-b4d6-33255096870a"/>
    <ds:schemaRef ds:uri="http://schemas.openxmlformats.org/package/2006/metadata/core-properties"/>
    <ds:schemaRef ds:uri="http://schemas.microsoft.com/office/infopath/2007/PartnerControls"/>
    <ds:schemaRef ds:uri="7937c7c6-f90e-477a-9827-58d1087b096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F96032-1ECB-4D18-AC95-25F470070F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9489</TotalTime>
  <Words>203</Words>
  <Application>Microsoft Macintosh PowerPoint</Application>
  <PresentationFormat>On-screen Show (16:9)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Franklin Gothic Book</vt:lpstr>
      <vt:lpstr>Franklin Gothic Medium</vt:lpstr>
      <vt:lpstr>Office Theme</vt:lpstr>
      <vt:lpstr>Flexible Fundamentals August 2, 2021</vt:lpstr>
      <vt:lpstr>Today’s Plan</vt:lpstr>
      <vt:lpstr>Breakout</vt:lpstr>
      <vt:lpstr>Share Back</vt:lpstr>
      <vt:lpstr>Questions?</vt:lpstr>
    </vt:vector>
  </TitlesOfParts>
  <Company>Page Design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</dc:creator>
  <cp:lastModifiedBy>Daly, Deanna K</cp:lastModifiedBy>
  <cp:revision>80</cp:revision>
  <dcterms:created xsi:type="dcterms:W3CDTF">2015-02-04T23:49:06Z</dcterms:created>
  <dcterms:modified xsi:type="dcterms:W3CDTF">2021-07-26T18:58:36Z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0x0101004E8FB840956E8E4D8C6C94F54FD95B79</vt:lpwstr>
  </property>
</Properties>
</file>