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57" r:id="rId5"/>
    <p:sldId id="259" r:id="rId6"/>
    <p:sldId id="260" r:id="rId7"/>
    <p:sldId id="258" r:id="rId8"/>
    <p:sldId id="261" r:id="rId9"/>
    <p:sldId id="265" r:id="rId10"/>
    <p:sldId id="264" r:id="rId11"/>
    <p:sldId id="266" r:id="rId12"/>
    <p:sldId id="269" r:id="rId13"/>
    <p:sldId id="268" r:id="rId14"/>
    <p:sldId id="270" r:id="rId15"/>
    <p:sldId id="271" r:id="rId16"/>
    <p:sldId id="273" r:id="rId17"/>
    <p:sldId id="274" r:id="rId18"/>
    <p:sldId id="272" r:id="rId19"/>
    <p:sldId id="275"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hn, Jenae" initials="CJ" lastIdx="1" clrIdx="0">
    <p:extLst>
      <p:ext uri="{19B8F6BF-5375-455C-9EA6-DF929625EA0E}">
        <p15:presenceInfo xmlns:p15="http://schemas.microsoft.com/office/powerpoint/2012/main" userId="S::jenae.cohn@csus.edu::597cb955-549f-4fd3-8da1-bd1a917793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293E8"/>
    <a:srgbClr val="6F1851"/>
    <a:srgbClr val="0B3D29"/>
    <a:srgbClr val="DEA924"/>
    <a:srgbClr val="9B0708"/>
    <a:srgbClr val="9986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41"/>
    <p:restoredTop sz="94674"/>
  </p:normalViewPr>
  <p:slideViewPr>
    <p:cSldViewPr snapToGrid="0" snapToObjects="1">
      <p:cViewPr varScale="1">
        <p:scale>
          <a:sx n="149" d="100"/>
          <a:sy n="149" d="100"/>
        </p:scale>
        <p:origin x="192" y="43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EE680F-D551-3C43-9E5E-E511F0A09D99}" type="datetimeFigureOut">
              <a:rPr lang="en-US" smtClean="0"/>
              <a:t>7/25/21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DB2D78-313D-8545-A0CE-E5FC3163EE26}" type="slidenum">
              <a:rPr lang="en-US" smtClean="0"/>
              <a:t>‹#›</a:t>
            </a:fld>
            <a:endParaRPr lang="en-US"/>
          </a:p>
        </p:txBody>
      </p:sp>
    </p:spTree>
    <p:extLst>
      <p:ext uri="{BB962C8B-B14F-4D97-AF65-F5344CB8AC3E}">
        <p14:creationId xmlns:p14="http://schemas.microsoft.com/office/powerpoint/2010/main" val="2045192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 new ways of thinking about academic technology at Sac State. Our purpose here is to work together and support each other through exploring these options, using our Canvas course as a place to start conversations and generate new ideas. Farmers’ market metaphor – check out some stands, see what you want to keep and don’t need to get what doesn’t interest you.</a:t>
            </a:r>
          </a:p>
        </p:txBody>
      </p:sp>
      <p:sp>
        <p:nvSpPr>
          <p:cNvPr id="4" name="Slide Number Placeholder 3"/>
          <p:cNvSpPr>
            <a:spLocks noGrp="1"/>
          </p:cNvSpPr>
          <p:nvPr>
            <p:ph type="sldNum" sz="quarter" idx="5"/>
          </p:nvPr>
        </p:nvSpPr>
        <p:spPr/>
        <p:txBody>
          <a:bodyPr/>
          <a:lstStyle/>
          <a:p>
            <a:fld id="{31DB2D78-313D-8545-A0CE-E5FC3163EE26}" type="slidenum">
              <a:rPr lang="en-US" smtClean="0"/>
              <a:t>5</a:t>
            </a:fld>
            <a:endParaRPr lang="en-US"/>
          </a:p>
        </p:txBody>
      </p:sp>
    </p:spTree>
    <p:extLst>
      <p:ext uri="{BB962C8B-B14F-4D97-AF65-F5344CB8AC3E}">
        <p14:creationId xmlns:p14="http://schemas.microsoft.com/office/powerpoint/2010/main" val="4099948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332027" y="1887278"/>
            <a:ext cx="6162686" cy="633027"/>
          </a:xfrm>
        </p:spPr>
        <p:txBody>
          <a:bodyPr anchor="t"/>
          <a:lstStyle>
            <a:lvl1pPr algn="l">
              <a:defRPr sz="3000" b="1" cap="none">
                <a:solidFill>
                  <a:schemeClr val="accent1"/>
                </a:solidFill>
              </a:defRPr>
            </a:lvl1pPr>
          </a:lstStyle>
          <a:p>
            <a:r>
              <a:rPr lang="en-US" dirty="0"/>
              <a:t>Click To Edit Master Title Style</a:t>
            </a:r>
          </a:p>
        </p:txBody>
      </p:sp>
      <p:sp>
        <p:nvSpPr>
          <p:cNvPr id="5" name="Text Placeholder 2"/>
          <p:cNvSpPr>
            <a:spLocks noGrp="1"/>
          </p:cNvSpPr>
          <p:nvPr>
            <p:ph type="body" idx="1" hasCustomPrompt="1"/>
          </p:nvPr>
        </p:nvSpPr>
        <p:spPr>
          <a:xfrm>
            <a:off x="2332027" y="2520306"/>
            <a:ext cx="6162686" cy="332622"/>
          </a:xfrm>
        </p:spPr>
        <p:txBody>
          <a:bodyPr anchor="b"/>
          <a:lstStyle>
            <a:lvl1pPr marL="0" indent="0" algn="l">
              <a:buNone/>
              <a:defRPr sz="1500">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Information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2063242" y="204789"/>
            <a:ext cx="6635750" cy="3550348"/>
          </a:xfrm>
        </p:spPr>
        <p:txBody>
          <a:bodyPr/>
          <a:lstStyle>
            <a:lvl1pPr>
              <a:defRPr sz="2400">
                <a:solidFill>
                  <a:schemeClr val="bg1"/>
                </a:solidFill>
              </a:defRPr>
            </a:lvl1pPr>
            <a:lvl2pPr>
              <a:defRPr sz="2100">
                <a:solidFill>
                  <a:schemeClr val="bg1"/>
                </a:solidFill>
              </a:defRPr>
            </a:lvl2pPr>
            <a:lvl3pPr>
              <a:defRPr sz="1800">
                <a:solidFill>
                  <a:schemeClr val="bg1"/>
                </a:solidFill>
              </a:defRPr>
            </a:lvl3pPr>
            <a:lvl4pPr>
              <a:defRPr sz="1500">
                <a:solidFill>
                  <a:schemeClr val="bg1"/>
                </a:solidFill>
              </a:defRPr>
            </a:lvl4pPr>
            <a:lvl5pPr>
              <a:defRPr sz="1500">
                <a:solidFill>
                  <a:schemeClr val="bg1"/>
                </a:solidFill>
              </a:defRPr>
            </a:lvl5pPr>
            <a:lvl6pPr>
              <a:defRPr sz="1500"/>
            </a:lvl6pPr>
            <a:lvl7pPr>
              <a:defRPr sz="1500"/>
            </a:lvl7pPr>
            <a:lvl8pPr>
              <a:defRPr sz="1500"/>
            </a:lvl8pPr>
            <a:lvl9pPr>
              <a:defRPr sz="1500"/>
            </a:lvl9pPr>
          </a:lstStyle>
          <a:p>
            <a:pPr marL="257175" marR="0" lvl="0" indent="-257175" algn="l" defTabSz="342900" rtl="0" eaLnBrk="1" fontAlgn="auto" latinLnBrk="0" hangingPunct="1">
              <a:lnSpc>
                <a:spcPct val="100000"/>
              </a:lnSpc>
              <a:spcBef>
                <a:spcPct val="20000"/>
              </a:spcBef>
              <a:spcAft>
                <a:spcPts val="0"/>
              </a:spcAft>
              <a:buClr>
                <a:srgbClr val="DEA924"/>
              </a:buClr>
              <a:buSzTx/>
              <a:buFont typeface="Arial"/>
              <a:buNone/>
              <a:tabLst/>
              <a:defRPr/>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light)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332027" y="1887278"/>
            <a:ext cx="6162686" cy="633027"/>
          </a:xfrm>
        </p:spPr>
        <p:txBody>
          <a:bodyPr anchor="t"/>
          <a:lstStyle>
            <a:lvl1pPr algn="l">
              <a:defRPr sz="3000" b="1" cap="none">
                <a:solidFill>
                  <a:schemeClr val="tx1"/>
                </a:solidFill>
              </a:defRPr>
            </a:lvl1pPr>
          </a:lstStyle>
          <a:p>
            <a:r>
              <a:rPr lang="en-US" dirty="0"/>
              <a:t>Click To Edit Master Title Style</a:t>
            </a:r>
          </a:p>
        </p:txBody>
      </p:sp>
      <p:sp>
        <p:nvSpPr>
          <p:cNvPr id="7" name="Text Placeholder 2"/>
          <p:cNvSpPr>
            <a:spLocks noGrp="1"/>
          </p:cNvSpPr>
          <p:nvPr>
            <p:ph type="body" idx="1" hasCustomPrompt="1"/>
          </p:nvPr>
        </p:nvSpPr>
        <p:spPr>
          <a:xfrm>
            <a:off x="2332027" y="2520306"/>
            <a:ext cx="6162686" cy="332622"/>
          </a:xfrm>
        </p:spPr>
        <p:txBody>
          <a:bodyPr anchor="b"/>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722313" y="1887278"/>
            <a:ext cx="7772400" cy="633027"/>
          </a:xfrm>
        </p:spPr>
        <p:txBody>
          <a:bodyPr anchor="t"/>
          <a:lstStyle>
            <a:lvl1pPr algn="ctr">
              <a:defRPr sz="3000" b="1" cap="none">
                <a:solidFill>
                  <a:schemeClr val="tx1"/>
                </a:solidFill>
              </a:defRPr>
            </a:lvl1pPr>
          </a:lstStyle>
          <a:p>
            <a:r>
              <a:rPr lang="en-US" dirty="0"/>
              <a:t>Click To Edit Master Title Style</a:t>
            </a:r>
          </a:p>
        </p:txBody>
      </p:sp>
      <p:sp>
        <p:nvSpPr>
          <p:cNvPr id="9" name="Text Placeholder 2"/>
          <p:cNvSpPr>
            <a:spLocks noGrp="1"/>
          </p:cNvSpPr>
          <p:nvPr>
            <p:ph type="body" idx="1" hasCustomPrompt="1"/>
          </p:nvPr>
        </p:nvSpPr>
        <p:spPr>
          <a:xfrm>
            <a:off x="722313" y="1554656"/>
            <a:ext cx="7772400" cy="332622"/>
          </a:xfrm>
        </p:spPr>
        <p:txBody>
          <a:bodyPr anchor="b"/>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2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722313" y="1887278"/>
            <a:ext cx="7772400" cy="633027"/>
          </a:xfrm>
        </p:spPr>
        <p:txBody>
          <a:bodyPr anchor="t"/>
          <a:lstStyle>
            <a:lvl1pPr algn="ctr">
              <a:defRPr sz="3000" b="1" cap="none">
                <a:solidFill>
                  <a:schemeClr val="accent1"/>
                </a:solidFill>
              </a:defRPr>
            </a:lvl1pPr>
          </a:lstStyle>
          <a:p>
            <a:r>
              <a:rPr lang="en-US" dirty="0"/>
              <a:t>Click To Edit Master Title Style</a:t>
            </a:r>
          </a:p>
        </p:txBody>
      </p:sp>
      <p:sp>
        <p:nvSpPr>
          <p:cNvPr id="5" name="Text Placeholder 2"/>
          <p:cNvSpPr>
            <a:spLocks noGrp="1"/>
          </p:cNvSpPr>
          <p:nvPr>
            <p:ph type="body" idx="1" hasCustomPrompt="1"/>
          </p:nvPr>
        </p:nvSpPr>
        <p:spPr>
          <a:xfrm>
            <a:off x="722313" y="2520306"/>
            <a:ext cx="7772400" cy="332622"/>
          </a:xfrm>
        </p:spPr>
        <p:txBody>
          <a:bodyPr anchor="b"/>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B3D29"/>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B3D29"/>
                </a:solidFill>
              </a:defRPr>
            </a:lvl1pPr>
            <a:lvl2pPr>
              <a:defRPr>
                <a:solidFill>
                  <a:srgbClr val="0B3D29"/>
                </a:solidFill>
              </a:defRPr>
            </a:lvl2pPr>
            <a:lvl3pPr>
              <a:defRPr>
                <a:solidFill>
                  <a:srgbClr val="0B3D29"/>
                </a:solidFill>
              </a:defRPr>
            </a:lvl3pPr>
            <a:lvl4pPr>
              <a:defRPr>
                <a:solidFill>
                  <a:srgbClr val="0B3D29"/>
                </a:solidFill>
              </a:defRPr>
            </a:lvl4pPr>
            <a:lvl5pPr>
              <a:defRPr>
                <a:solidFill>
                  <a:srgbClr val="0B3D2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B3D29"/>
                </a:solidFill>
              </a:defRPr>
            </a:lvl1p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solidFill>
                  <a:srgbClr val="0B3D29"/>
                </a:solidFill>
              </a:defRPr>
            </a:lvl1pPr>
            <a:lvl2pPr>
              <a:defRPr sz="1800">
                <a:solidFill>
                  <a:srgbClr val="0B3D29"/>
                </a:solidFill>
              </a:defRPr>
            </a:lvl2pPr>
            <a:lvl3pPr>
              <a:defRPr sz="1500">
                <a:solidFill>
                  <a:srgbClr val="0B3D29"/>
                </a:solidFill>
              </a:defRPr>
            </a:lvl3pPr>
            <a:lvl4pPr>
              <a:defRPr sz="1350">
                <a:solidFill>
                  <a:srgbClr val="0B3D29"/>
                </a:solidFill>
              </a:defRPr>
            </a:lvl4pPr>
            <a:lvl5pPr>
              <a:defRPr sz="1350">
                <a:solidFill>
                  <a:srgbClr val="0B3D29"/>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472"/>
          </a:xfrm>
        </p:spPr>
        <p:txBody>
          <a:bodyPr/>
          <a:lstStyle>
            <a:lvl1pPr>
              <a:defRPr sz="2100">
                <a:solidFill>
                  <a:srgbClr val="0B3D29"/>
                </a:solidFill>
              </a:defRPr>
            </a:lvl1pPr>
            <a:lvl2pPr>
              <a:defRPr sz="1800">
                <a:solidFill>
                  <a:srgbClr val="0B3D29"/>
                </a:solidFill>
              </a:defRPr>
            </a:lvl2pPr>
            <a:lvl3pPr>
              <a:defRPr sz="1500">
                <a:solidFill>
                  <a:srgbClr val="0B3D29"/>
                </a:solidFill>
              </a:defRPr>
            </a:lvl3pPr>
            <a:lvl4pPr>
              <a:defRPr sz="1350">
                <a:solidFill>
                  <a:srgbClr val="0B3D29"/>
                </a:solidFill>
              </a:defRPr>
            </a:lvl4pPr>
            <a:lvl5pPr>
              <a:defRPr sz="1350">
                <a:solidFill>
                  <a:srgbClr val="0B3D29"/>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B3D29"/>
                </a:solidFill>
              </a:defRPr>
            </a:lvl1pPr>
          </a:lstStyle>
          <a:p>
            <a:r>
              <a:rPr lang="en-US" dirty="0"/>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solidFill>
                  <a:srgbClr val="0B3D29"/>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solidFill>
                  <a:srgbClr val="0B3D29"/>
                </a:solidFill>
              </a:defRPr>
            </a:lvl1pPr>
            <a:lvl2pPr>
              <a:defRPr sz="1500">
                <a:solidFill>
                  <a:srgbClr val="0B3D29"/>
                </a:solidFill>
              </a:defRPr>
            </a:lvl2pPr>
            <a:lvl3pPr>
              <a:defRPr sz="1350">
                <a:solidFill>
                  <a:srgbClr val="0B3D29"/>
                </a:solidFill>
              </a:defRPr>
            </a:lvl3pPr>
            <a:lvl4pPr>
              <a:defRPr sz="1200">
                <a:solidFill>
                  <a:srgbClr val="0B3D29"/>
                </a:solidFill>
              </a:defRPr>
            </a:lvl4pPr>
            <a:lvl5pPr>
              <a:defRPr sz="1200">
                <a:solidFill>
                  <a:srgbClr val="0B3D29"/>
                </a:solidFil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solidFill>
                  <a:srgbClr val="0B3D29"/>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solidFill>
                  <a:srgbClr val="0B3D29"/>
                </a:solidFill>
              </a:defRPr>
            </a:lvl1pPr>
            <a:lvl2pPr>
              <a:defRPr sz="1500">
                <a:solidFill>
                  <a:srgbClr val="0B3D29"/>
                </a:solidFill>
              </a:defRPr>
            </a:lvl2pPr>
            <a:lvl3pPr>
              <a:defRPr sz="1350">
                <a:solidFill>
                  <a:srgbClr val="0B3D29"/>
                </a:solidFill>
              </a:defRPr>
            </a:lvl3pPr>
            <a:lvl4pPr>
              <a:defRPr sz="1200">
                <a:solidFill>
                  <a:srgbClr val="0B3D29"/>
                </a:solidFill>
              </a:defRPr>
            </a:lvl4pPr>
            <a:lvl5pPr>
              <a:defRPr sz="1200">
                <a:solidFill>
                  <a:srgbClr val="0B3D29"/>
                </a:solidFil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219200" y="378651"/>
            <a:ext cx="6864350" cy="3114357"/>
          </a:xfrm>
        </p:spPr>
        <p:txBody>
          <a:bodyPr/>
          <a:lstStyle/>
          <a:p>
            <a:endParaRPr lang="en-US" dirty="0"/>
          </a:p>
        </p:txBody>
      </p:sp>
      <p:sp>
        <p:nvSpPr>
          <p:cNvPr id="4" name="Title 1"/>
          <p:cNvSpPr>
            <a:spLocks noGrp="1"/>
          </p:cNvSpPr>
          <p:nvPr>
            <p:ph type="title"/>
          </p:nvPr>
        </p:nvSpPr>
        <p:spPr>
          <a:xfrm>
            <a:off x="1219200" y="3612451"/>
            <a:ext cx="6864350" cy="429197"/>
          </a:xfrm>
        </p:spPr>
        <p:txBody>
          <a:bodyPr anchor="b"/>
          <a:lstStyle>
            <a:lvl1pPr algn="l">
              <a:defRPr sz="1500" b="0">
                <a:solidFill>
                  <a:schemeClr val="tx1"/>
                </a:solidFill>
              </a:defRPr>
            </a:lvl1pPr>
          </a:lstStyle>
          <a:p>
            <a:r>
              <a:rPr lang="en-US" dirty="0"/>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Caption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solidFill>
                  <a:srgbClr val="0B3D29"/>
                </a:solidFill>
              </a:defRPr>
            </a:lvl1pPr>
          </a:lstStyle>
          <a:p>
            <a:r>
              <a:rPr lang="en-US" dirty="0"/>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solidFill>
                  <a:schemeClr val="tx1"/>
                </a:solidFill>
              </a:defRPr>
            </a:lvl1pPr>
            <a:lvl2pPr>
              <a:defRPr sz="2100">
                <a:solidFill>
                  <a:schemeClr val="tx1"/>
                </a:solidFill>
              </a:defRPr>
            </a:lvl2pPr>
            <a:lvl3pPr>
              <a:defRPr sz="1800">
                <a:solidFill>
                  <a:schemeClr val="tx1"/>
                </a:solidFill>
              </a:defRPr>
            </a:lvl3pPr>
            <a:lvl4pPr>
              <a:defRPr sz="1500">
                <a:solidFill>
                  <a:schemeClr val="tx1"/>
                </a:solidFill>
              </a:defRPr>
            </a:lvl4pPr>
            <a:lvl5pPr>
              <a:defRPr sz="1500">
                <a:solidFill>
                  <a:schemeClr val="tx1"/>
                </a:solidFil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solidFill>
                  <a:srgbClr val="0B3D2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5985934" y="1625600"/>
            <a:ext cx="184731" cy="300082"/>
          </a:xfrm>
          <a:prstGeom prst="rect">
            <a:avLst/>
          </a:prstGeom>
          <a:noFill/>
        </p:spPr>
        <p:txBody>
          <a:bodyPr wrap="none" rtlCol="0">
            <a:spAutoFit/>
          </a:bodyPr>
          <a:lstStyle/>
          <a:p>
            <a:endParaRPr lang="en-US" sz="1350" dirty="0"/>
          </a:p>
        </p:txBody>
      </p:sp>
      <p:sp>
        <p:nvSpPr>
          <p:cNvPr id="9" name="TextBox 8"/>
          <p:cNvSpPr txBox="1"/>
          <p:nvPr userDrawn="1"/>
        </p:nvSpPr>
        <p:spPr>
          <a:xfrm>
            <a:off x="5892801" y="1784350"/>
            <a:ext cx="184731" cy="300082"/>
          </a:xfrm>
          <a:prstGeom prst="rect">
            <a:avLst/>
          </a:prstGeom>
          <a:noFill/>
        </p:spPr>
        <p:txBody>
          <a:bodyPr wrap="none" rtlCol="0">
            <a:spAutoFit/>
          </a:bodyPr>
          <a:lstStyle/>
          <a:p>
            <a:endParaRPr lang="en-US" sz="1350" dirty="0"/>
          </a:p>
        </p:txBody>
      </p:sp>
      <p:sp>
        <p:nvSpPr>
          <p:cNvPr id="6" name="Title 1"/>
          <p:cNvSpPr>
            <a:spLocks noGrp="1"/>
          </p:cNvSpPr>
          <p:nvPr>
            <p:ph type="title" hasCustomPrompt="1"/>
          </p:nvPr>
        </p:nvSpPr>
        <p:spPr>
          <a:xfrm>
            <a:off x="722313" y="1887278"/>
            <a:ext cx="7772400" cy="633027"/>
          </a:xfrm>
        </p:spPr>
        <p:txBody>
          <a:bodyPr anchor="t"/>
          <a:lstStyle>
            <a:lvl1pPr algn="ctr">
              <a:defRPr sz="3000" b="1" cap="none">
                <a:solidFill>
                  <a:schemeClr val="accent1"/>
                </a:solidFill>
              </a:defRPr>
            </a:lvl1pPr>
          </a:lstStyle>
          <a:p>
            <a:r>
              <a:rPr lang="en-US" dirty="0"/>
              <a:t>Click To Edit Master Title Style</a:t>
            </a:r>
          </a:p>
        </p:txBody>
      </p:sp>
      <p:sp>
        <p:nvSpPr>
          <p:cNvPr id="8" name="Text Placeholder 2"/>
          <p:cNvSpPr>
            <a:spLocks noGrp="1"/>
          </p:cNvSpPr>
          <p:nvPr>
            <p:ph type="body" idx="1" hasCustomPrompt="1"/>
          </p:nvPr>
        </p:nvSpPr>
        <p:spPr>
          <a:xfrm>
            <a:off x="722313" y="1554656"/>
            <a:ext cx="7772400" cy="332622"/>
          </a:xfrm>
        </p:spPr>
        <p:txBody>
          <a:bodyPr anchor="b"/>
          <a:lstStyle>
            <a:lvl1pPr marL="0" indent="0" algn="ctr">
              <a:buNone/>
              <a:defRPr sz="1500">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Information (light)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2063242" y="204789"/>
            <a:ext cx="6635750" cy="3550348"/>
          </a:xfrm>
        </p:spPr>
        <p:txBody>
          <a:bodyPr/>
          <a:lstStyle>
            <a:lvl1pPr>
              <a:defRPr sz="2400">
                <a:solidFill>
                  <a:schemeClr val="bg1"/>
                </a:solidFill>
              </a:defRPr>
            </a:lvl1pPr>
            <a:lvl2pPr>
              <a:defRPr sz="2100">
                <a:solidFill>
                  <a:schemeClr val="bg1"/>
                </a:solidFill>
              </a:defRPr>
            </a:lvl2pPr>
            <a:lvl3pPr>
              <a:defRPr sz="1800">
                <a:solidFill>
                  <a:schemeClr val="bg1"/>
                </a:solidFill>
              </a:defRPr>
            </a:lvl3pPr>
            <a:lvl4pPr>
              <a:defRPr sz="1500">
                <a:solidFill>
                  <a:schemeClr val="bg1"/>
                </a:solidFill>
              </a:defRPr>
            </a:lvl4pPr>
            <a:lvl5pPr>
              <a:defRPr sz="1500">
                <a:solidFill>
                  <a:schemeClr val="bg1"/>
                </a:solidFill>
              </a:defRPr>
            </a:lvl5pPr>
            <a:lvl6pPr>
              <a:defRPr sz="1500"/>
            </a:lvl6pPr>
            <a:lvl7pPr>
              <a:defRPr sz="1500"/>
            </a:lvl7pPr>
            <a:lvl8pPr>
              <a:defRPr sz="1500"/>
            </a:lvl8pPr>
            <a:lvl9pPr>
              <a:defRPr sz="1500"/>
            </a:lvl9pPr>
          </a:lstStyle>
          <a:p>
            <a:pPr marL="257175" marR="0" lvl="0" indent="-257175" algn="l" defTabSz="342900" rtl="0" eaLnBrk="1" fontAlgn="auto" latinLnBrk="0" hangingPunct="1">
              <a:lnSpc>
                <a:spcPct val="100000"/>
              </a:lnSpc>
              <a:spcBef>
                <a:spcPct val="20000"/>
              </a:spcBef>
              <a:spcAft>
                <a:spcPts val="0"/>
              </a:spcAft>
              <a:buClr>
                <a:srgbClr val="DEA924"/>
              </a:buClr>
              <a:buSzTx/>
              <a:buFont typeface="Arial"/>
              <a:buNone/>
              <a:tabLst/>
              <a:defRPr/>
            </a:pP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Caption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57201" y="204787"/>
            <a:ext cx="3008313" cy="871538"/>
          </a:xfrm>
        </p:spPr>
        <p:txBody>
          <a:bodyPr anchor="b"/>
          <a:lstStyle>
            <a:lvl1pPr algn="l">
              <a:defRPr sz="1500" b="1">
                <a:solidFill>
                  <a:schemeClr val="bg1"/>
                </a:solidFill>
              </a:defRPr>
            </a:lvl1pPr>
          </a:lstStyle>
          <a:p>
            <a:r>
              <a:rPr lang="en-US" dirty="0"/>
              <a:t>Click to edit Master title style</a:t>
            </a:r>
          </a:p>
        </p:txBody>
      </p:sp>
      <p:sp>
        <p:nvSpPr>
          <p:cNvPr id="4" name="Content Placeholder 2"/>
          <p:cNvSpPr>
            <a:spLocks noGrp="1"/>
          </p:cNvSpPr>
          <p:nvPr>
            <p:ph idx="1"/>
          </p:nvPr>
        </p:nvSpPr>
        <p:spPr>
          <a:xfrm>
            <a:off x="3575050" y="204788"/>
            <a:ext cx="5111750" cy="4389835"/>
          </a:xfrm>
        </p:spPr>
        <p:txBody>
          <a:bodyPr/>
          <a:lstStyle>
            <a:lvl1pPr>
              <a:defRPr sz="2400">
                <a:solidFill>
                  <a:schemeClr val="bg1"/>
                </a:solidFill>
              </a:defRPr>
            </a:lvl1pPr>
            <a:lvl2pPr>
              <a:defRPr sz="2100">
                <a:solidFill>
                  <a:schemeClr val="bg1"/>
                </a:solidFill>
              </a:defRPr>
            </a:lvl2pPr>
            <a:lvl3pPr>
              <a:defRPr sz="1800">
                <a:solidFill>
                  <a:schemeClr val="bg1"/>
                </a:solidFill>
              </a:defRPr>
            </a:lvl3pPr>
            <a:lvl4pPr>
              <a:defRPr sz="1500">
                <a:solidFill>
                  <a:schemeClr val="bg1"/>
                </a:solidFill>
              </a:defRPr>
            </a:lvl4pPr>
            <a:lvl5pPr>
              <a:defRPr sz="1500">
                <a:solidFill>
                  <a:schemeClr val="bg1"/>
                </a:solidFill>
              </a:defRPr>
            </a:lvl5pPr>
            <a:lvl6pPr>
              <a:defRPr sz="1500"/>
            </a:lvl6pPr>
            <a:lvl7pPr>
              <a:defRPr sz="1500"/>
            </a:lvl7pPr>
            <a:lvl8pPr>
              <a:defRPr sz="1500"/>
            </a:lvl8pPr>
            <a:lvl9pPr>
              <a:defRPr sz="1500"/>
            </a:lvl9pPr>
          </a:lstStyle>
          <a:p>
            <a:pPr marL="257175" marR="0" lvl="0" indent="-257175" algn="l" defTabSz="342900" rtl="0" eaLnBrk="1" fontAlgn="auto" latinLnBrk="0" hangingPunct="1">
              <a:lnSpc>
                <a:spcPct val="100000"/>
              </a:lnSpc>
              <a:spcBef>
                <a:spcPct val="20000"/>
              </a:spcBef>
              <a:spcAft>
                <a:spcPts val="0"/>
              </a:spcAft>
              <a:buClr>
                <a:srgbClr val="DEA924"/>
              </a:buClr>
              <a:buSzTx/>
              <a:buFont typeface="Arial"/>
              <a:buNone/>
              <a:tabLst/>
              <a:defRPr/>
            </a:pPr>
            <a:endParaRPr lang="en-US" dirty="0"/>
          </a:p>
        </p:txBody>
      </p:sp>
      <p:sp>
        <p:nvSpPr>
          <p:cNvPr id="5" name="Text Placeholder 3"/>
          <p:cNvSpPr>
            <a:spLocks noGrp="1"/>
          </p:cNvSpPr>
          <p:nvPr>
            <p:ph type="body" sz="half" idx="2"/>
          </p:nvPr>
        </p:nvSpPr>
        <p:spPr>
          <a:xfrm>
            <a:off x="457201" y="1076326"/>
            <a:ext cx="3008313" cy="3518297"/>
          </a:xfrm>
        </p:spPr>
        <p:txBody>
          <a:bodyPr/>
          <a:lstStyle>
            <a:lvl1pPr marL="0" indent="0">
              <a:buNone/>
              <a:defRPr sz="1050">
                <a:solidFill>
                  <a:schemeClr val="bg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Tree>
    <p:extLst>
      <p:ext uri="{BB962C8B-B14F-4D97-AF65-F5344CB8AC3E}">
        <p14:creationId xmlns:p14="http://schemas.microsoft.com/office/powerpoint/2010/main" val="45956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219200" y="378651"/>
            <a:ext cx="6864350" cy="3114357"/>
          </a:xfrm>
        </p:spPr>
        <p:txBody>
          <a:bodyPr/>
          <a:lstStyle/>
          <a:p>
            <a:endParaRPr lang="en-US" dirty="0"/>
          </a:p>
        </p:txBody>
      </p:sp>
      <p:sp>
        <p:nvSpPr>
          <p:cNvPr id="11" name="Title 1"/>
          <p:cNvSpPr>
            <a:spLocks noGrp="1"/>
          </p:cNvSpPr>
          <p:nvPr>
            <p:ph type="title"/>
          </p:nvPr>
        </p:nvSpPr>
        <p:spPr>
          <a:xfrm>
            <a:off x="1219200" y="3612451"/>
            <a:ext cx="6864350" cy="429197"/>
          </a:xfrm>
        </p:spPr>
        <p:txBody>
          <a:bodyPr anchor="b"/>
          <a:lstStyle>
            <a:lvl1pPr algn="l">
              <a:defRPr sz="1500" b="0">
                <a:solidFill>
                  <a:schemeClr val="bg1"/>
                </a:solidFill>
              </a:defRPr>
            </a:lvl1p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0"/>
            <a:ext cx="8229600" cy="309489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68" r:id="rId6"/>
    <p:sldLayoutId id="2147483654" r:id="rId7"/>
    <p:sldLayoutId id="2147483673" r:id="rId8"/>
    <p:sldLayoutId id="2147483655" r:id="rId9"/>
    <p:sldLayoutId id="2147483671" r:id="rId10"/>
    <p:sldLayoutId id="2147483669" r:id="rId11"/>
    <p:sldLayoutId id="2147483663" r:id="rId12"/>
    <p:sldLayoutId id="2147483659" r:id="rId13"/>
    <p:sldLayoutId id="2147483661" r:id="rId14"/>
    <p:sldLayoutId id="2147483662" r:id="rId15"/>
    <p:sldLayoutId id="2147483664" r:id="rId16"/>
    <p:sldLayoutId id="2147483674" r:id="rId17"/>
    <p:sldLayoutId id="2147483665" r:id="rId18"/>
    <p:sldLayoutId id="2147483670" r:id="rId19"/>
    <p:sldLayoutId id="2147483666" r:id="rId20"/>
    <p:sldLayoutId id="2147483672" r:id="rId21"/>
  </p:sldLayoutIdLst>
  <p:txStyles>
    <p:titleStyle>
      <a:lvl1pPr algn="ctr" defTabSz="342900" rtl="0" eaLnBrk="1" latinLnBrk="0" hangingPunct="1">
        <a:spcBef>
          <a:spcPct val="0"/>
        </a:spcBef>
        <a:buNone/>
        <a:defRPr sz="3300" kern="1200">
          <a:solidFill>
            <a:schemeClr val="accent1"/>
          </a:solidFill>
          <a:latin typeface="+mj-lt"/>
          <a:ea typeface="+mj-ea"/>
          <a:cs typeface="+mj-cs"/>
        </a:defRPr>
      </a:lvl1pPr>
    </p:titleStyle>
    <p:bodyStyle>
      <a:lvl1pPr marL="257175" indent="-257175" algn="l" defTabSz="342900" rtl="0" eaLnBrk="1" latinLnBrk="0" hangingPunct="1">
        <a:spcBef>
          <a:spcPct val="20000"/>
        </a:spcBef>
        <a:buClr>
          <a:srgbClr val="DEA924"/>
        </a:buClr>
        <a:buFont typeface="Arial"/>
        <a:buChar char="•"/>
        <a:defRPr sz="2400" kern="1200">
          <a:solidFill>
            <a:schemeClr val="bg1"/>
          </a:solidFill>
          <a:latin typeface="+mn-lt"/>
          <a:ea typeface="+mn-ea"/>
          <a:cs typeface="+mn-cs"/>
        </a:defRPr>
      </a:lvl1pPr>
      <a:lvl2pPr marL="557213" indent="-214313" algn="l" defTabSz="342900" rtl="0" eaLnBrk="1" latinLnBrk="0" hangingPunct="1">
        <a:spcBef>
          <a:spcPct val="20000"/>
        </a:spcBef>
        <a:buClr>
          <a:srgbClr val="DEA924"/>
        </a:buClr>
        <a:buFont typeface="Arial"/>
        <a:buChar char="–"/>
        <a:defRPr sz="2100" kern="1200">
          <a:solidFill>
            <a:schemeClr val="bg1"/>
          </a:solidFill>
          <a:latin typeface="+mn-lt"/>
          <a:ea typeface="+mn-ea"/>
          <a:cs typeface="+mn-cs"/>
        </a:defRPr>
      </a:lvl2pPr>
      <a:lvl3pPr marL="857250" indent="-171450" algn="l" defTabSz="342900" rtl="0" eaLnBrk="1" latinLnBrk="0" hangingPunct="1">
        <a:spcBef>
          <a:spcPct val="20000"/>
        </a:spcBef>
        <a:buClr>
          <a:srgbClr val="DEA924"/>
        </a:buClr>
        <a:buFont typeface="Arial"/>
        <a:buChar char="•"/>
        <a:defRPr sz="1800" kern="1200">
          <a:solidFill>
            <a:schemeClr val="bg1"/>
          </a:solidFill>
          <a:latin typeface="+mn-lt"/>
          <a:ea typeface="+mn-ea"/>
          <a:cs typeface="+mn-cs"/>
        </a:defRPr>
      </a:lvl3pPr>
      <a:lvl4pPr marL="1200150" indent="-171450" algn="l" defTabSz="342900" rtl="0" eaLnBrk="1" latinLnBrk="0" hangingPunct="1">
        <a:spcBef>
          <a:spcPct val="20000"/>
        </a:spcBef>
        <a:buClr>
          <a:srgbClr val="DEA924"/>
        </a:buClr>
        <a:buFont typeface="Arial"/>
        <a:buChar char="–"/>
        <a:defRPr sz="1500" kern="1200">
          <a:solidFill>
            <a:schemeClr val="bg1"/>
          </a:solidFill>
          <a:latin typeface="+mn-lt"/>
          <a:ea typeface="+mn-ea"/>
          <a:cs typeface="+mn-cs"/>
        </a:defRPr>
      </a:lvl4pPr>
      <a:lvl5pPr marL="1543050" indent="-171450" algn="l" defTabSz="342900" rtl="0" eaLnBrk="1" latinLnBrk="0" hangingPunct="1">
        <a:spcBef>
          <a:spcPct val="20000"/>
        </a:spcBef>
        <a:buClr>
          <a:srgbClr val="DEA924"/>
        </a:buClr>
        <a:buFont typeface="Arial"/>
        <a:buChar char="»"/>
        <a:defRPr sz="1500" kern="1200">
          <a:solidFill>
            <a:schemeClr val="bg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hyperlink" Target="mailto:g.sparks@csus.edu" TargetMode="External"/><Relationship Id="rId3" Type="http://schemas.openxmlformats.org/officeDocument/2006/relationships/hyperlink" Target="mailto:deanna.daly@csus.edu" TargetMode="External"/><Relationship Id="rId7" Type="http://schemas.openxmlformats.org/officeDocument/2006/relationships/hyperlink" Target="mailto:kelly.jacobsen@csus.edu" TargetMode="External"/><Relationship Id="rId2" Type="http://schemas.openxmlformats.org/officeDocument/2006/relationships/hyperlink" Target="mailto:bayardj@csus.edu" TargetMode="External"/><Relationship Id="rId1" Type="http://schemas.openxmlformats.org/officeDocument/2006/relationships/slideLayout" Target="../slideLayouts/slideLayout3.xml"/><Relationship Id="rId6" Type="http://schemas.openxmlformats.org/officeDocument/2006/relationships/hyperlink" Target="mailto:lovelace@csus.edu" TargetMode="External"/><Relationship Id="rId11" Type="http://schemas.openxmlformats.org/officeDocument/2006/relationships/hyperlink" Target="mailto:cvera@csus.edu" TargetMode="External"/><Relationship Id="rId5" Type="http://schemas.openxmlformats.org/officeDocument/2006/relationships/hyperlink" Target="mailto:j.goldberg@csus.edu" TargetMode="External"/><Relationship Id="rId10" Type="http://schemas.openxmlformats.org/officeDocument/2006/relationships/hyperlink" Target="mailto:shawn.sumner@csus.edu" TargetMode="External"/><Relationship Id="rId4" Type="http://schemas.openxmlformats.org/officeDocument/2006/relationships/hyperlink" Target="mailto:fitzgerald@csus.edu" TargetMode="External"/><Relationship Id="rId9" Type="http://schemas.openxmlformats.org/officeDocument/2006/relationships/hyperlink" Target="mailto:mattosc@csus.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07096-F353-F74A-883A-60BA6C45501E}"/>
              </a:ext>
            </a:extLst>
          </p:cNvPr>
          <p:cNvSpPr>
            <a:spLocks noGrp="1"/>
          </p:cNvSpPr>
          <p:nvPr>
            <p:ph type="title"/>
          </p:nvPr>
        </p:nvSpPr>
        <p:spPr>
          <a:xfrm>
            <a:off x="286719" y="205979"/>
            <a:ext cx="8400081" cy="857250"/>
          </a:xfrm>
        </p:spPr>
        <p:txBody>
          <a:bodyPr>
            <a:normAutofit fontScale="90000"/>
          </a:bodyPr>
          <a:lstStyle/>
          <a:p>
            <a:r>
              <a:rPr lang="en-US" dirty="0"/>
              <a:t>Welcome to the Flexible Fundamentals Workshop!</a:t>
            </a:r>
          </a:p>
        </p:txBody>
      </p:sp>
      <p:pic>
        <p:nvPicPr>
          <p:cNvPr id="6" name="Content Placeholder 5">
            <a:extLst>
              <a:ext uri="{FF2B5EF4-FFF2-40B4-BE49-F238E27FC236}">
                <a16:creationId xmlns:a16="http://schemas.microsoft.com/office/drawing/2014/main" id="{B0713140-3BD8-704B-8831-EF9E659C16C4}"/>
              </a:ext>
            </a:extLst>
          </p:cNvPr>
          <p:cNvPicPr>
            <a:picLocks noGrp="1" noChangeAspect="1"/>
          </p:cNvPicPr>
          <p:nvPr>
            <p:ph sz="half" idx="1"/>
          </p:nvPr>
        </p:nvPicPr>
        <p:blipFill>
          <a:blip r:embed="rId2"/>
          <a:stretch>
            <a:fillRect/>
          </a:stretch>
        </p:blipFill>
        <p:spPr>
          <a:xfrm>
            <a:off x="449451" y="1414301"/>
            <a:ext cx="1104900" cy="711200"/>
          </a:xfrm>
        </p:spPr>
      </p:pic>
      <p:pic>
        <p:nvPicPr>
          <p:cNvPr id="9" name="Content Placeholder 8">
            <a:extLst>
              <a:ext uri="{FF2B5EF4-FFF2-40B4-BE49-F238E27FC236}">
                <a16:creationId xmlns:a16="http://schemas.microsoft.com/office/drawing/2014/main" id="{217A13EB-BA33-844C-9CCD-CE8BCEDF7980}"/>
              </a:ext>
            </a:extLst>
          </p:cNvPr>
          <p:cNvPicPr>
            <a:picLocks noGrp="1" noChangeAspect="1"/>
          </p:cNvPicPr>
          <p:nvPr>
            <p:ph sz="half" idx="2"/>
          </p:nvPr>
        </p:nvPicPr>
        <p:blipFill>
          <a:blip r:embed="rId3"/>
          <a:stretch>
            <a:fillRect/>
          </a:stretch>
        </p:blipFill>
        <p:spPr>
          <a:xfrm>
            <a:off x="762640" y="3255721"/>
            <a:ext cx="935877" cy="561526"/>
          </a:xfrm>
        </p:spPr>
      </p:pic>
      <p:sp>
        <p:nvSpPr>
          <p:cNvPr id="7" name="TextBox 6">
            <a:extLst>
              <a:ext uri="{FF2B5EF4-FFF2-40B4-BE49-F238E27FC236}">
                <a16:creationId xmlns:a16="http://schemas.microsoft.com/office/drawing/2014/main" id="{5B47CFE7-AC11-D141-8BE9-0A271BDFCF2B}"/>
              </a:ext>
            </a:extLst>
          </p:cNvPr>
          <p:cNvSpPr txBox="1"/>
          <p:nvPr/>
        </p:nvSpPr>
        <p:spPr>
          <a:xfrm>
            <a:off x="1704814" y="1207451"/>
            <a:ext cx="2510725" cy="1200329"/>
          </a:xfrm>
          <a:prstGeom prst="rect">
            <a:avLst/>
          </a:prstGeom>
          <a:noFill/>
        </p:spPr>
        <p:txBody>
          <a:bodyPr wrap="square" rtlCol="0">
            <a:spAutoFit/>
          </a:bodyPr>
          <a:lstStyle/>
          <a:p>
            <a:r>
              <a:rPr lang="en-US" dirty="0">
                <a:solidFill>
                  <a:schemeClr val="bg1"/>
                </a:solidFill>
              </a:rPr>
              <a:t>Keep your mic muted when you come in. We’ll get to talking as a group shortly!</a:t>
            </a:r>
          </a:p>
        </p:txBody>
      </p:sp>
      <p:pic>
        <p:nvPicPr>
          <p:cNvPr id="11" name="Picture 10">
            <a:extLst>
              <a:ext uri="{FF2B5EF4-FFF2-40B4-BE49-F238E27FC236}">
                <a16:creationId xmlns:a16="http://schemas.microsoft.com/office/drawing/2014/main" id="{79784D06-EEC0-0A4D-872C-67CD9D6048D2}"/>
              </a:ext>
            </a:extLst>
          </p:cNvPr>
          <p:cNvPicPr>
            <a:picLocks noChangeAspect="1"/>
          </p:cNvPicPr>
          <p:nvPr/>
        </p:nvPicPr>
        <p:blipFill>
          <a:blip r:embed="rId4"/>
          <a:stretch>
            <a:fillRect/>
          </a:stretch>
        </p:blipFill>
        <p:spPr>
          <a:xfrm>
            <a:off x="215212" y="2606084"/>
            <a:ext cx="886620" cy="561526"/>
          </a:xfrm>
          <a:prstGeom prst="rect">
            <a:avLst/>
          </a:prstGeom>
        </p:spPr>
      </p:pic>
      <p:sp>
        <p:nvSpPr>
          <p:cNvPr id="12" name="TextBox 11">
            <a:extLst>
              <a:ext uri="{FF2B5EF4-FFF2-40B4-BE49-F238E27FC236}">
                <a16:creationId xmlns:a16="http://schemas.microsoft.com/office/drawing/2014/main" id="{9EFEE9AE-7B06-9A4F-9BE6-BDE940AD878A}"/>
              </a:ext>
            </a:extLst>
          </p:cNvPr>
          <p:cNvSpPr txBox="1"/>
          <p:nvPr/>
        </p:nvSpPr>
        <p:spPr>
          <a:xfrm>
            <a:off x="1704814" y="2664784"/>
            <a:ext cx="2510725" cy="2031325"/>
          </a:xfrm>
          <a:prstGeom prst="rect">
            <a:avLst/>
          </a:prstGeom>
          <a:noFill/>
        </p:spPr>
        <p:txBody>
          <a:bodyPr wrap="square" rtlCol="0">
            <a:spAutoFit/>
          </a:bodyPr>
          <a:lstStyle/>
          <a:p>
            <a:r>
              <a:rPr lang="en-US" dirty="0">
                <a:solidFill>
                  <a:schemeClr val="bg1"/>
                </a:solidFill>
              </a:rPr>
              <a:t>Camera “off” or “on” is up to you! We understand you may need to go “off camera” at some moments and not others. This is your choice.</a:t>
            </a:r>
          </a:p>
        </p:txBody>
      </p:sp>
      <p:cxnSp>
        <p:nvCxnSpPr>
          <p:cNvPr id="14" name="Straight Connector 13">
            <a:extLst>
              <a:ext uri="{FF2B5EF4-FFF2-40B4-BE49-F238E27FC236}">
                <a16:creationId xmlns:a16="http://schemas.microsoft.com/office/drawing/2014/main" id="{EB9AAA23-ED44-344A-8913-92D690A23B5A}"/>
              </a:ext>
            </a:extLst>
          </p:cNvPr>
          <p:cNvCxnSpPr>
            <a:cxnSpLocks/>
          </p:cNvCxnSpPr>
          <p:nvPr/>
        </p:nvCxnSpPr>
        <p:spPr>
          <a:xfrm>
            <a:off x="215212" y="2474212"/>
            <a:ext cx="4356788" cy="37506"/>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920D3373-1806-AE4F-B9C3-973DE0E38333}"/>
              </a:ext>
            </a:extLst>
          </p:cNvPr>
          <p:cNvCxnSpPr/>
          <p:nvPr/>
        </p:nvCxnSpPr>
        <p:spPr>
          <a:xfrm>
            <a:off x="4572000" y="1063229"/>
            <a:ext cx="0" cy="3369286"/>
          </a:xfrm>
          <a:prstGeom prst="line">
            <a:avLst/>
          </a:prstGeom>
        </p:spPr>
        <p:style>
          <a:lnRef idx="2">
            <a:schemeClr val="accent1"/>
          </a:lnRef>
          <a:fillRef idx="0">
            <a:schemeClr val="accent1"/>
          </a:fillRef>
          <a:effectRef idx="1">
            <a:schemeClr val="accent1"/>
          </a:effectRef>
          <a:fontRef idx="minor">
            <a:schemeClr val="tx1"/>
          </a:fontRef>
        </p:style>
      </p:cxnSp>
      <p:pic>
        <p:nvPicPr>
          <p:cNvPr id="20" name="Picture 19">
            <a:extLst>
              <a:ext uri="{FF2B5EF4-FFF2-40B4-BE49-F238E27FC236}">
                <a16:creationId xmlns:a16="http://schemas.microsoft.com/office/drawing/2014/main" id="{82B50015-6B3E-7C4E-A6C6-5D4C82AE8A9C}"/>
              </a:ext>
            </a:extLst>
          </p:cNvPr>
          <p:cNvPicPr>
            <a:picLocks noChangeAspect="1"/>
          </p:cNvPicPr>
          <p:nvPr/>
        </p:nvPicPr>
        <p:blipFill>
          <a:blip r:embed="rId5"/>
          <a:stretch>
            <a:fillRect/>
          </a:stretch>
        </p:blipFill>
        <p:spPr>
          <a:xfrm>
            <a:off x="4909734" y="1326262"/>
            <a:ext cx="1460500" cy="698500"/>
          </a:xfrm>
          <a:prstGeom prst="rect">
            <a:avLst/>
          </a:prstGeom>
        </p:spPr>
      </p:pic>
      <p:sp>
        <p:nvSpPr>
          <p:cNvPr id="21" name="TextBox 20">
            <a:extLst>
              <a:ext uri="{FF2B5EF4-FFF2-40B4-BE49-F238E27FC236}">
                <a16:creationId xmlns:a16="http://schemas.microsoft.com/office/drawing/2014/main" id="{A0D78733-1DDB-E14A-A2C2-DBBAE9E1866E}"/>
              </a:ext>
            </a:extLst>
          </p:cNvPr>
          <p:cNvSpPr txBox="1"/>
          <p:nvPr/>
        </p:nvSpPr>
        <p:spPr>
          <a:xfrm>
            <a:off x="6534957" y="1063229"/>
            <a:ext cx="2301499" cy="1200329"/>
          </a:xfrm>
          <a:prstGeom prst="rect">
            <a:avLst/>
          </a:prstGeom>
          <a:noFill/>
        </p:spPr>
        <p:txBody>
          <a:bodyPr wrap="square" rtlCol="0">
            <a:spAutoFit/>
          </a:bodyPr>
          <a:lstStyle/>
          <a:p>
            <a:r>
              <a:rPr lang="en-US" dirty="0">
                <a:solidFill>
                  <a:schemeClr val="bg1"/>
                </a:solidFill>
              </a:rPr>
              <a:t>We have automatic captions! Turn them on to follow along if you’d like.</a:t>
            </a:r>
          </a:p>
        </p:txBody>
      </p:sp>
      <p:cxnSp>
        <p:nvCxnSpPr>
          <p:cNvPr id="22" name="Straight Connector 21">
            <a:extLst>
              <a:ext uri="{FF2B5EF4-FFF2-40B4-BE49-F238E27FC236}">
                <a16:creationId xmlns:a16="http://schemas.microsoft.com/office/drawing/2014/main" id="{93F419E6-BB78-7640-BD97-2B37B3445353}"/>
              </a:ext>
            </a:extLst>
          </p:cNvPr>
          <p:cNvCxnSpPr>
            <a:cxnSpLocks/>
          </p:cNvCxnSpPr>
          <p:nvPr/>
        </p:nvCxnSpPr>
        <p:spPr>
          <a:xfrm>
            <a:off x="4572000" y="2511718"/>
            <a:ext cx="4356788" cy="37506"/>
          </a:xfrm>
          <a:prstGeom prst="line">
            <a:avLst/>
          </a:prstGeom>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CB63DCE4-7F2B-8B4D-BA02-B49AF127212A}"/>
              </a:ext>
            </a:extLst>
          </p:cNvPr>
          <p:cNvSpPr txBox="1"/>
          <p:nvPr/>
        </p:nvSpPr>
        <p:spPr>
          <a:xfrm>
            <a:off x="6657652" y="2760293"/>
            <a:ext cx="2301499" cy="923330"/>
          </a:xfrm>
          <a:prstGeom prst="rect">
            <a:avLst/>
          </a:prstGeom>
          <a:noFill/>
        </p:spPr>
        <p:txBody>
          <a:bodyPr wrap="square" rtlCol="0">
            <a:spAutoFit/>
          </a:bodyPr>
          <a:lstStyle/>
          <a:p>
            <a:r>
              <a:rPr lang="en-US" dirty="0">
                <a:solidFill>
                  <a:schemeClr val="bg1"/>
                </a:solidFill>
              </a:rPr>
              <a:t>Say “hi” in the chat! Please introduce yourself. </a:t>
            </a:r>
            <a:r>
              <a:rPr lang="en-US" dirty="0">
                <a:solidFill>
                  <a:schemeClr val="bg1"/>
                </a:solidFill>
                <a:sym typeface="Wingdings" pitchFamily="2" charset="2"/>
              </a:rPr>
              <a:t></a:t>
            </a:r>
            <a:endParaRPr lang="en-US" dirty="0">
              <a:solidFill>
                <a:schemeClr val="bg1"/>
              </a:solidFill>
            </a:endParaRPr>
          </a:p>
        </p:txBody>
      </p:sp>
      <p:pic>
        <p:nvPicPr>
          <p:cNvPr id="27" name="Picture 26">
            <a:extLst>
              <a:ext uri="{FF2B5EF4-FFF2-40B4-BE49-F238E27FC236}">
                <a16:creationId xmlns:a16="http://schemas.microsoft.com/office/drawing/2014/main" id="{C4ECF830-20FE-B046-960E-BC972970F42F}"/>
              </a:ext>
            </a:extLst>
          </p:cNvPr>
          <p:cNvPicPr>
            <a:picLocks noChangeAspect="1"/>
          </p:cNvPicPr>
          <p:nvPr/>
        </p:nvPicPr>
        <p:blipFill>
          <a:blip r:embed="rId6"/>
          <a:stretch>
            <a:fillRect/>
          </a:stretch>
        </p:blipFill>
        <p:spPr>
          <a:xfrm>
            <a:off x="5040419" y="2837984"/>
            <a:ext cx="1260771" cy="845639"/>
          </a:xfrm>
          <a:prstGeom prst="rect">
            <a:avLst/>
          </a:prstGeom>
        </p:spPr>
      </p:pic>
    </p:spTree>
    <p:extLst>
      <p:ext uri="{BB962C8B-B14F-4D97-AF65-F5344CB8AC3E}">
        <p14:creationId xmlns:p14="http://schemas.microsoft.com/office/powerpoint/2010/main" val="3213553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8D424-0E8B-3A49-98C6-3DB7F78F91CC}"/>
              </a:ext>
            </a:extLst>
          </p:cNvPr>
          <p:cNvSpPr>
            <a:spLocks noGrp="1"/>
          </p:cNvSpPr>
          <p:nvPr>
            <p:ph type="title"/>
          </p:nvPr>
        </p:nvSpPr>
        <p:spPr/>
        <p:txBody>
          <a:bodyPr/>
          <a:lstStyle/>
          <a:p>
            <a:r>
              <a:rPr lang="en-US" dirty="0"/>
              <a:t>Sac State Instructional Modes Overview</a:t>
            </a:r>
          </a:p>
        </p:txBody>
      </p:sp>
      <p:graphicFrame>
        <p:nvGraphicFramePr>
          <p:cNvPr id="4" name="Table 4">
            <a:extLst>
              <a:ext uri="{FF2B5EF4-FFF2-40B4-BE49-F238E27FC236}">
                <a16:creationId xmlns:a16="http://schemas.microsoft.com/office/drawing/2014/main" id="{4CC0DACF-DDCA-5245-8D95-2F07C452E57F}"/>
              </a:ext>
            </a:extLst>
          </p:cNvPr>
          <p:cNvGraphicFramePr>
            <a:graphicFrameLocks noGrp="1"/>
          </p:cNvGraphicFramePr>
          <p:nvPr>
            <p:ph idx="1"/>
            <p:extLst>
              <p:ext uri="{D42A27DB-BD31-4B8C-83A1-F6EECF244321}">
                <p14:modId xmlns:p14="http://schemas.microsoft.com/office/powerpoint/2010/main" val="1420476714"/>
              </p:ext>
            </p:extLst>
          </p:nvPr>
        </p:nvGraphicFramePr>
        <p:xfrm>
          <a:off x="457200" y="1161405"/>
          <a:ext cx="8229600" cy="316230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3386440357"/>
                    </a:ext>
                  </a:extLst>
                </a:gridCol>
                <a:gridCol w="2057400">
                  <a:extLst>
                    <a:ext uri="{9D8B030D-6E8A-4147-A177-3AD203B41FA5}">
                      <a16:colId xmlns:a16="http://schemas.microsoft.com/office/drawing/2014/main" val="103363775"/>
                    </a:ext>
                  </a:extLst>
                </a:gridCol>
                <a:gridCol w="2057400">
                  <a:extLst>
                    <a:ext uri="{9D8B030D-6E8A-4147-A177-3AD203B41FA5}">
                      <a16:colId xmlns:a16="http://schemas.microsoft.com/office/drawing/2014/main" val="2615771311"/>
                    </a:ext>
                  </a:extLst>
                </a:gridCol>
                <a:gridCol w="2057400">
                  <a:extLst>
                    <a:ext uri="{9D8B030D-6E8A-4147-A177-3AD203B41FA5}">
                      <a16:colId xmlns:a16="http://schemas.microsoft.com/office/drawing/2014/main" val="930630576"/>
                    </a:ext>
                  </a:extLst>
                </a:gridCol>
              </a:tblGrid>
              <a:tr h="370840">
                <a:tc>
                  <a:txBody>
                    <a:bodyPr/>
                    <a:lstStyle/>
                    <a:p>
                      <a:r>
                        <a:rPr lang="en-US" sz="2000" dirty="0"/>
                        <a:t>Hybrid</a:t>
                      </a:r>
                    </a:p>
                  </a:txBody>
                  <a:tcPr/>
                </a:tc>
                <a:tc>
                  <a:txBody>
                    <a:bodyPr/>
                    <a:lstStyle/>
                    <a:p>
                      <a:r>
                        <a:rPr lang="en-US" sz="2000" dirty="0"/>
                        <a:t>Blended</a:t>
                      </a:r>
                    </a:p>
                  </a:txBody>
                  <a:tcPr/>
                </a:tc>
                <a:tc>
                  <a:txBody>
                    <a:bodyPr/>
                    <a:lstStyle/>
                    <a:p>
                      <a:r>
                        <a:rPr lang="en-US" sz="2000" dirty="0" err="1"/>
                        <a:t>HyFlex</a:t>
                      </a:r>
                      <a:endParaRPr lang="en-US" sz="2000" dirty="0"/>
                    </a:p>
                  </a:txBody>
                  <a:tcPr/>
                </a:tc>
                <a:tc>
                  <a:txBody>
                    <a:bodyPr/>
                    <a:lstStyle/>
                    <a:p>
                      <a:r>
                        <a:rPr lang="en-US" sz="2000" dirty="0" err="1"/>
                        <a:t>HerkyFlex</a:t>
                      </a:r>
                      <a:endParaRPr lang="en-US" sz="2000" dirty="0"/>
                    </a:p>
                  </a:txBody>
                  <a:tcPr/>
                </a:tc>
                <a:extLst>
                  <a:ext uri="{0D108BD9-81ED-4DB2-BD59-A6C34878D82A}">
                    <a16:rowId xmlns:a16="http://schemas.microsoft.com/office/drawing/2014/main" val="1948522219"/>
                  </a:ext>
                </a:extLst>
              </a:tr>
              <a:tr h="370840">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tc>
                  <a:txBody>
                    <a:bodyPr/>
                    <a:lstStyle/>
                    <a:p>
                      <a:endParaRPr lang="en-US" dirty="0"/>
                    </a:p>
                  </a:txBody>
                  <a:tcPr/>
                </a:tc>
                <a:tc>
                  <a:txBody>
                    <a:bodyPr/>
                    <a:lstStyle/>
                    <a:p>
                      <a:r>
                        <a:rPr lang="en-US" i="1" dirty="0"/>
                        <a:t>Each student </a:t>
                      </a:r>
                      <a:r>
                        <a:rPr lang="en-US" i="0" dirty="0"/>
                        <a:t>decides week-by-week </a:t>
                      </a:r>
                      <a:r>
                        <a:rPr lang="en-US" i="1" dirty="0"/>
                        <a:t>how </a:t>
                      </a:r>
                      <a:r>
                        <a:rPr lang="en-US" i="0" dirty="0"/>
                        <a:t>they will engage with their class. </a:t>
                      </a:r>
                    </a:p>
                    <a:p>
                      <a:endParaRPr lang="en-US" i="0" dirty="0"/>
                    </a:p>
                    <a:p>
                      <a:r>
                        <a:rPr lang="en-US" i="0" dirty="0"/>
                        <a:t>They can: </a:t>
                      </a:r>
                    </a:p>
                    <a:p>
                      <a:pPr marL="342900" indent="-342900">
                        <a:buAutoNum type="arabicPeriod"/>
                      </a:pPr>
                      <a:r>
                        <a:rPr lang="en-US" i="0" dirty="0"/>
                        <a:t>Attend in-person at a designated time.</a:t>
                      </a:r>
                    </a:p>
                    <a:p>
                      <a:pPr marL="342900" indent="-342900">
                        <a:buAutoNum type="arabicPeriod"/>
                      </a:pPr>
                      <a:r>
                        <a:rPr lang="en-US" i="0" dirty="0"/>
                        <a:t>Attend via Zoom at a designated time.</a:t>
                      </a:r>
                    </a:p>
                    <a:p>
                      <a:pPr marL="342900" indent="-342900">
                        <a:buAutoNum type="arabicPeriod"/>
                      </a:pPr>
                      <a:r>
                        <a:rPr lang="en-US" i="0" dirty="0"/>
                        <a:t>Participate entirely asynchronously.</a:t>
                      </a:r>
                      <a:endParaRPr lang="en-US" i="1" dirty="0"/>
                    </a:p>
                  </a:txBody>
                  <a:tcPr/>
                </a:tc>
                <a:tc>
                  <a:txBody>
                    <a:bodyPr/>
                    <a:lstStyle/>
                    <a:p>
                      <a:r>
                        <a:rPr lang="en-US" i="1" dirty="0"/>
                        <a:t>Each student </a:t>
                      </a:r>
                      <a:r>
                        <a:rPr lang="en-US" i="0" dirty="0"/>
                        <a:t>decides, upon enrollment, if they will take the class in-person or online. </a:t>
                      </a:r>
                    </a:p>
                    <a:p>
                      <a:endParaRPr lang="en-US" i="0" dirty="0"/>
                    </a:p>
                    <a:p>
                      <a:r>
                        <a:rPr lang="en-US" i="0" dirty="0"/>
                        <a:t>The expectation is that the online and in-person class experiences will be happening at the same time, but can be joined by going to a brick-and-mortar classroom or via Zoom.</a:t>
                      </a:r>
                      <a:endParaRPr lang="en-US" i="1" dirty="0"/>
                    </a:p>
                  </a:txBody>
                  <a:tcPr/>
                </a:tc>
                <a:extLst>
                  <a:ext uri="{0D108BD9-81ED-4DB2-BD59-A6C34878D82A}">
                    <a16:rowId xmlns:a16="http://schemas.microsoft.com/office/drawing/2014/main" val="4029571312"/>
                  </a:ext>
                </a:extLst>
              </a:tr>
            </a:tbl>
          </a:graphicData>
        </a:graphic>
      </p:graphicFrame>
      <p:sp>
        <p:nvSpPr>
          <p:cNvPr id="11" name="TextBox 10">
            <a:extLst>
              <a:ext uri="{FF2B5EF4-FFF2-40B4-BE49-F238E27FC236}">
                <a16:creationId xmlns:a16="http://schemas.microsoft.com/office/drawing/2014/main" id="{9E5B4536-4E83-D340-90C1-F239A1808931}"/>
              </a:ext>
            </a:extLst>
          </p:cNvPr>
          <p:cNvSpPr txBox="1"/>
          <p:nvPr/>
        </p:nvSpPr>
        <p:spPr>
          <a:xfrm>
            <a:off x="566973" y="1657489"/>
            <a:ext cx="1788771" cy="1938992"/>
          </a:xfrm>
          <a:prstGeom prst="rect">
            <a:avLst/>
          </a:prstGeom>
          <a:noFill/>
        </p:spPr>
        <p:txBody>
          <a:bodyPr wrap="square" rtlCol="0">
            <a:spAutoFit/>
          </a:bodyPr>
          <a:lstStyle/>
          <a:p>
            <a:r>
              <a:rPr lang="en-US" sz="2000" i="1" dirty="0"/>
              <a:t>All </a:t>
            </a:r>
            <a:r>
              <a:rPr lang="en-US" sz="2000" dirty="0"/>
              <a:t>students online at the same time and </a:t>
            </a:r>
            <a:r>
              <a:rPr lang="en-US" sz="2000" i="1" dirty="0"/>
              <a:t>all </a:t>
            </a:r>
            <a:r>
              <a:rPr lang="en-US" sz="2000" dirty="0"/>
              <a:t>students in-person at the same time.</a:t>
            </a:r>
          </a:p>
        </p:txBody>
      </p:sp>
      <p:sp>
        <p:nvSpPr>
          <p:cNvPr id="12" name="TextBox 11">
            <a:extLst>
              <a:ext uri="{FF2B5EF4-FFF2-40B4-BE49-F238E27FC236}">
                <a16:creationId xmlns:a16="http://schemas.microsoft.com/office/drawing/2014/main" id="{BA1EC702-BF49-E746-B886-A9E45BFFC3CA}"/>
              </a:ext>
            </a:extLst>
          </p:cNvPr>
          <p:cNvSpPr txBox="1"/>
          <p:nvPr/>
        </p:nvSpPr>
        <p:spPr>
          <a:xfrm>
            <a:off x="2594668" y="1657489"/>
            <a:ext cx="1788771" cy="2169825"/>
          </a:xfrm>
          <a:prstGeom prst="rect">
            <a:avLst/>
          </a:prstGeom>
          <a:noFill/>
        </p:spPr>
        <p:txBody>
          <a:bodyPr wrap="square" rtlCol="0">
            <a:spAutoFit/>
          </a:bodyPr>
          <a:lstStyle/>
          <a:p>
            <a:r>
              <a:rPr lang="en-US" sz="1500" dirty="0"/>
              <a:t>Students </a:t>
            </a:r>
            <a:r>
              <a:rPr lang="en-US" sz="1500" i="1" dirty="0"/>
              <a:t>rotate </a:t>
            </a:r>
            <a:r>
              <a:rPr lang="en-US" sz="1500" dirty="0"/>
              <a:t>in cohorts for in-person attendance.</a:t>
            </a:r>
          </a:p>
          <a:p>
            <a:endParaRPr lang="en-US" sz="1500" dirty="0"/>
          </a:p>
          <a:p>
            <a:r>
              <a:rPr lang="en-US" sz="1500" dirty="0"/>
              <a:t>On some days, some students attend in-person; on other days they join via Zoom.</a:t>
            </a:r>
          </a:p>
        </p:txBody>
      </p:sp>
    </p:spTree>
    <p:extLst>
      <p:ext uri="{BB962C8B-B14F-4D97-AF65-F5344CB8AC3E}">
        <p14:creationId xmlns:p14="http://schemas.microsoft.com/office/powerpoint/2010/main" val="2750148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8D424-0E8B-3A49-98C6-3DB7F78F91CC}"/>
              </a:ext>
            </a:extLst>
          </p:cNvPr>
          <p:cNvSpPr>
            <a:spLocks noGrp="1"/>
          </p:cNvSpPr>
          <p:nvPr>
            <p:ph type="title"/>
          </p:nvPr>
        </p:nvSpPr>
        <p:spPr>
          <a:xfrm>
            <a:off x="457200" y="66876"/>
            <a:ext cx="8229600" cy="857250"/>
          </a:xfrm>
        </p:spPr>
        <p:txBody>
          <a:bodyPr/>
          <a:lstStyle/>
          <a:p>
            <a:r>
              <a:rPr lang="en-US" dirty="0"/>
              <a:t>Sac State Instructional Modes Overview</a:t>
            </a:r>
          </a:p>
        </p:txBody>
      </p:sp>
      <p:graphicFrame>
        <p:nvGraphicFramePr>
          <p:cNvPr id="4" name="Table 4">
            <a:extLst>
              <a:ext uri="{FF2B5EF4-FFF2-40B4-BE49-F238E27FC236}">
                <a16:creationId xmlns:a16="http://schemas.microsoft.com/office/drawing/2014/main" id="{4CC0DACF-DDCA-5245-8D95-2F07C452E57F}"/>
              </a:ext>
            </a:extLst>
          </p:cNvPr>
          <p:cNvGraphicFramePr>
            <a:graphicFrameLocks noGrp="1"/>
          </p:cNvGraphicFramePr>
          <p:nvPr>
            <p:ph idx="1"/>
          </p:nvPr>
        </p:nvGraphicFramePr>
        <p:xfrm>
          <a:off x="457200" y="1161405"/>
          <a:ext cx="8229600" cy="316230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3386440357"/>
                    </a:ext>
                  </a:extLst>
                </a:gridCol>
                <a:gridCol w="2057400">
                  <a:extLst>
                    <a:ext uri="{9D8B030D-6E8A-4147-A177-3AD203B41FA5}">
                      <a16:colId xmlns:a16="http://schemas.microsoft.com/office/drawing/2014/main" val="103363775"/>
                    </a:ext>
                  </a:extLst>
                </a:gridCol>
                <a:gridCol w="2057400">
                  <a:extLst>
                    <a:ext uri="{9D8B030D-6E8A-4147-A177-3AD203B41FA5}">
                      <a16:colId xmlns:a16="http://schemas.microsoft.com/office/drawing/2014/main" val="2615771311"/>
                    </a:ext>
                  </a:extLst>
                </a:gridCol>
                <a:gridCol w="2057400">
                  <a:extLst>
                    <a:ext uri="{9D8B030D-6E8A-4147-A177-3AD203B41FA5}">
                      <a16:colId xmlns:a16="http://schemas.microsoft.com/office/drawing/2014/main" val="930630576"/>
                    </a:ext>
                  </a:extLst>
                </a:gridCol>
              </a:tblGrid>
              <a:tr h="370840">
                <a:tc>
                  <a:txBody>
                    <a:bodyPr/>
                    <a:lstStyle/>
                    <a:p>
                      <a:r>
                        <a:rPr lang="en-US" sz="2000" dirty="0"/>
                        <a:t>Hybrid</a:t>
                      </a:r>
                    </a:p>
                  </a:txBody>
                  <a:tcPr/>
                </a:tc>
                <a:tc>
                  <a:txBody>
                    <a:bodyPr/>
                    <a:lstStyle/>
                    <a:p>
                      <a:r>
                        <a:rPr lang="en-US" sz="2000" dirty="0"/>
                        <a:t>Blended</a:t>
                      </a:r>
                    </a:p>
                  </a:txBody>
                  <a:tcPr/>
                </a:tc>
                <a:tc>
                  <a:txBody>
                    <a:bodyPr/>
                    <a:lstStyle/>
                    <a:p>
                      <a:r>
                        <a:rPr lang="en-US" sz="2000" dirty="0" err="1"/>
                        <a:t>HyFlex</a:t>
                      </a:r>
                      <a:endParaRPr lang="en-US" sz="2000" dirty="0"/>
                    </a:p>
                  </a:txBody>
                  <a:tcPr/>
                </a:tc>
                <a:tc>
                  <a:txBody>
                    <a:bodyPr/>
                    <a:lstStyle/>
                    <a:p>
                      <a:r>
                        <a:rPr lang="en-US" sz="2000" dirty="0" err="1"/>
                        <a:t>HerkyFlex</a:t>
                      </a:r>
                      <a:endParaRPr lang="en-US" sz="2000" dirty="0"/>
                    </a:p>
                  </a:txBody>
                  <a:tcPr/>
                </a:tc>
                <a:extLst>
                  <a:ext uri="{0D108BD9-81ED-4DB2-BD59-A6C34878D82A}">
                    <a16:rowId xmlns:a16="http://schemas.microsoft.com/office/drawing/2014/main" val="1948522219"/>
                  </a:ext>
                </a:extLst>
              </a:tr>
              <a:tr h="370840">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tc>
                  <a:txBody>
                    <a:bodyPr/>
                    <a:lstStyle/>
                    <a:p>
                      <a:endParaRPr lang="en-US" dirty="0"/>
                    </a:p>
                  </a:txBody>
                  <a:tcPr/>
                </a:tc>
                <a:tc>
                  <a:txBody>
                    <a:bodyPr/>
                    <a:lstStyle/>
                    <a:p>
                      <a:r>
                        <a:rPr lang="en-US" i="1" dirty="0"/>
                        <a:t>Each student </a:t>
                      </a:r>
                      <a:r>
                        <a:rPr lang="en-US" i="0" dirty="0"/>
                        <a:t>decides week-by-week </a:t>
                      </a:r>
                      <a:r>
                        <a:rPr lang="en-US" i="1" dirty="0"/>
                        <a:t>how </a:t>
                      </a:r>
                      <a:r>
                        <a:rPr lang="en-US" i="0" dirty="0"/>
                        <a:t>they will engage with their class. </a:t>
                      </a:r>
                    </a:p>
                    <a:p>
                      <a:endParaRPr lang="en-US" i="0" dirty="0"/>
                    </a:p>
                    <a:p>
                      <a:r>
                        <a:rPr lang="en-US" i="0" dirty="0"/>
                        <a:t>They can: </a:t>
                      </a:r>
                    </a:p>
                    <a:p>
                      <a:pPr marL="342900" indent="-342900">
                        <a:buAutoNum type="arabicPeriod"/>
                      </a:pPr>
                      <a:r>
                        <a:rPr lang="en-US" i="0" dirty="0"/>
                        <a:t>Attend in-person at a designated time.</a:t>
                      </a:r>
                    </a:p>
                    <a:p>
                      <a:pPr marL="342900" indent="-342900">
                        <a:buAutoNum type="arabicPeriod"/>
                      </a:pPr>
                      <a:r>
                        <a:rPr lang="en-US" i="0" dirty="0"/>
                        <a:t>Attend via Zoom at a designated time.</a:t>
                      </a:r>
                    </a:p>
                    <a:p>
                      <a:pPr marL="342900" indent="-342900">
                        <a:buAutoNum type="arabicPeriod"/>
                      </a:pPr>
                      <a:r>
                        <a:rPr lang="en-US" i="0" dirty="0"/>
                        <a:t>Participate entirely asynchronously.</a:t>
                      </a:r>
                      <a:endParaRPr lang="en-US" i="1" dirty="0"/>
                    </a:p>
                  </a:txBody>
                  <a:tcPr/>
                </a:tc>
                <a:tc>
                  <a:txBody>
                    <a:bodyPr/>
                    <a:lstStyle/>
                    <a:p>
                      <a:r>
                        <a:rPr lang="en-US" i="1" dirty="0"/>
                        <a:t>Each student </a:t>
                      </a:r>
                      <a:r>
                        <a:rPr lang="en-US" i="0" dirty="0"/>
                        <a:t>decides, upon enrollment, if they will take the class in-person or online. </a:t>
                      </a:r>
                    </a:p>
                    <a:p>
                      <a:endParaRPr lang="en-US" i="0" dirty="0"/>
                    </a:p>
                    <a:p>
                      <a:r>
                        <a:rPr lang="en-US" i="0" dirty="0"/>
                        <a:t>The expectation is that the online and in-person class experiences will be happening at the same time, but can be joined by going to a brick-and-mortar classroom or via Zoom.</a:t>
                      </a:r>
                      <a:endParaRPr lang="en-US" i="1" dirty="0"/>
                    </a:p>
                  </a:txBody>
                  <a:tcPr/>
                </a:tc>
                <a:extLst>
                  <a:ext uri="{0D108BD9-81ED-4DB2-BD59-A6C34878D82A}">
                    <a16:rowId xmlns:a16="http://schemas.microsoft.com/office/drawing/2014/main" val="4029571312"/>
                  </a:ext>
                </a:extLst>
              </a:tr>
            </a:tbl>
          </a:graphicData>
        </a:graphic>
      </p:graphicFrame>
      <p:sp>
        <p:nvSpPr>
          <p:cNvPr id="11" name="TextBox 10">
            <a:extLst>
              <a:ext uri="{FF2B5EF4-FFF2-40B4-BE49-F238E27FC236}">
                <a16:creationId xmlns:a16="http://schemas.microsoft.com/office/drawing/2014/main" id="{9E5B4536-4E83-D340-90C1-F239A1808931}"/>
              </a:ext>
            </a:extLst>
          </p:cNvPr>
          <p:cNvSpPr txBox="1"/>
          <p:nvPr/>
        </p:nvSpPr>
        <p:spPr>
          <a:xfrm>
            <a:off x="566973" y="1657489"/>
            <a:ext cx="1788771" cy="1938992"/>
          </a:xfrm>
          <a:prstGeom prst="rect">
            <a:avLst/>
          </a:prstGeom>
          <a:noFill/>
        </p:spPr>
        <p:txBody>
          <a:bodyPr wrap="square" rtlCol="0">
            <a:spAutoFit/>
          </a:bodyPr>
          <a:lstStyle/>
          <a:p>
            <a:r>
              <a:rPr lang="en-US" sz="2000" i="1" dirty="0"/>
              <a:t>All </a:t>
            </a:r>
            <a:r>
              <a:rPr lang="en-US" sz="2000" dirty="0"/>
              <a:t>students online at the same time and </a:t>
            </a:r>
            <a:r>
              <a:rPr lang="en-US" sz="2000" i="1" dirty="0"/>
              <a:t>all </a:t>
            </a:r>
            <a:r>
              <a:rPr lang="en-US" sz="2000" dirty="0"/>
              <a:t>students in-person at the same time.</a:t>
            </a:r>
          </a:p>
        </p:txBody>
      </p:sp>
      <p:sp>
        <p:nvSpPr>
          <p:cNvPr id="12" name="TextBox 11">
            <a:extLst>
              <a:ext uri="{FF2B5EF4-FFF2-40B4-BE49-F238E27FC236}">
                <a16:creationId xmlns:a16="http://schemas.microsoft.com/office/drawing/2014/main" id="{BA1EC702-BF49-E746-B886-A9E45BFFC3CA}"/>
              </a:ext>
            </a:extLst>
          </p:cNvPr>
          <p:cNvSpPr txBox="1"/>
          <p:nvPr/>
        </p:nvSpPr>
        <p:spPr>
          <a:xfrm>
            <a:off x="2594668" y="1657489"/>
            <a:ext cx="1788771" cy="2169825"/>
          </a:xfrm>
          <a:prstGeom prst="rect">
            <a:avLst/>
          </a:prstGeom>
          <a:noFill/>
        </p:spPr>
        <p:txBody>
          <a:bodyPr wrap="square" rtlCol="0">
            <a:spAutoFit/>
          </a:bodyPr>
          <a:lstStyle/>
          <a:p>
            <a:r>
              <a:rPr lang="en-US" sz="1500" dirty="0"/>
              <a:t>Students </a:t>
            </a:r>
            <a:r>
              <a:rPr lang="en-US" sz="1500" i="1" dirty="0"/>
              <a:t>rotate </a:t>
            </a:r>
            <a:r>
              <a:rPr lang="en-US" sz="1500" dirty="0"/>
              <a:t>in cohorts for in-person attendance.</a:t>
            </a:r>
          </a:p>
          <a:p>
            <a:endParaRPr lang="en-US" sz="1500" dirty="0"/>
          </a:p>
          <a:p>
            <a:r>
              <a:rPr lang="en-US" sz="1500" dirty="0"/>
              <a:t>On some days, some students attend in-person; on other days they join via Zoom.</a:t>
            </a:r>
          </a:p>
        </p:txBody>
      </p:sp>
      <p:sp>
        <p:nvSpPr>
          <p:cNvPr id="3" name="Rectangle 2">
            <a:extLst>
              <a:ext uri="{FF2B5EF4-FFF2-40B4-BE49-F238E27FC236}">
                <a16:creationId xmlns:a16="http://schemas.microsoft.com/office/drawing/2014/main" id="{C0B8E380-35CB-AC45-AA7F-7EAC85BDBD03}"/>
              </a:ext>
            </a:extLst>
          </p:cNvPr>
          <p:cNvSpPr/>
          <p:nvPr/>
        </p:nvSpPr>
        <p:spPr>
          <a:xfrm>
            <a:off x="4510007" y="991892"/>
            <a:ext cx="4362773" cy="3587857"/>
          </a:xfrm>
          <a:prstGeom prst="rect">
            <a:avLst/>
          </a:prstGeom>
          <a:noFill/>
          <a:ln w="8255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B01AA27-953D-C741-A015-492330A12A27}"/>
              </a:ext>
            </a:extLst>
          </p:cNvPr>
          <p:cNvSpPr txBox="1"/>
          <p:nvPr/>
        </p:nvSpPr>
        <p:spPr>
          <a:xfrm>
            <a:off x="5375618" y="758190"/>
            <a:ext cx="2494818" cy="369332"/>
          </a:xfrm>
          <a:prstGeom prst="rect">
            <a:avLst/>
          </a:prstGeom>
          <a:solidFill>
            <a:schemeClr val="tx1">
              <a:lumMod val="10000"/>
              <a:lumOff val="90000"/>
            </a:schemeClr>
          </a:solidFill>
          <a:ln w="44450">
            <a:solidFill>
              <a:schemeClr val="bg2">
                <a:lumMod val="10000"/>
              </a:schemeClr>
            </a:solidFill>
          </a:ln>
        </p:spPr>
        <p:txBody>
          <a:bodyPr wrap="square" rtlCol="0">
            <a:spAutoFit/>
          </a:bodyPr>
          <a:lstStyle/>
          <a:p>
            <a:r>
              <a:rPr lang="en-US" dirty="0"/>
              <a:t>Student Choice Models</a:t>
            </a:r>
          </a:p>
        </p:txBody>
      </p:sp>
    </p:spTree>
    <p:extLst>
      <p:ext uri="{BB962C8B-B14F-4D97-AF65-F5344CB8AC3E}">
        <p14:creationId xmlns:p14="http://schemas.microsoft.com/office/powerpoint/2010/main" val="3324731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16185-0418-E64B-9FF2-C0FD52225534}"/>
              </a:ext>
            </a:extLst>
          </p:cNvPr>
          <p:cNvSpPr>
            <a:spLocks noGrp="1"/>
          </p:cNvSpPr>
          <p:nvPr>
            <p:ph type="title"/>
          </p:nvPr>
        </p:nvSpPr>
        <p:spPr/>
        <p:txBody>
          <a:bodyPr/>
          <a:lstStyle/>
          <a:p>
            <a:r>
              <a:rPr lang="en-US" dirty="0"/>
              <a:t>Workshop Norms Activity: Reflect</a:t>
            </a:r>
          </a:p>
        </p:txBody>
      </p:sp>
      <p:sp>
        <p:nvSpPr>
          <p:cNvPr id="3" name="Content Placeholder 2">
            <a:extLst>
              <a:ext uri="{FF2B5EF4-FFF2-40B4-BE49-F238E27FC236}">
                <a16:creationId xmlns:a16="http://schemas.microsoft.com/office/drawing/2014/main" id="{34C6232B-8557-1940-A385-422EE59F40D0}"/>
              </a:ext>
            </a:extLst>
          </p:cNvPr>
          <p:cNvSpPr>
            <a:spLocks noGrp="1"/>
          </p:cNvSpPr>
          <p:nvPr>
            <p:ph idx="1"/>
          </p:nvPr>
        </p:nvSpPr>
        <p:spPr>
          <a:xfrm>
            <a:off x="457200" y="1003408"/>
            <a:ext cx="8558613" cy="3483134"/>
          </a:xfrm>
        </p:spPr>
        <p:txBody>
          <a:bodyPr>
            <a:normAutofit/>
          </a:bodyPr>
          <a:lstStyle/>
          <a:p>
            <a:r>
              <a:rPr lang="en-US" dirty="0"/>
              <a:t>Individually, take a moment to write down your responses to the following questions: </a:t>
            </a:r>
            <a:br>
              <a:rPr lang="en-US" dirty="0"/>
            </a:br>
            <a:r>
              <a:rPr lang="en-US" dirty="0"/>
              <a:t> </a:t>
            </a:r>
          </a:p>
          <a:p>
            <a:pPr lvl="1" fontAlgn="base"/>
            <a:r>
              <a:rPr lang="en-US" dirty="0"/>
              <a:t>What are some things that we can do to ensure that everyone feels that they have a voice and can equally participate in the conversations?  </a:t>
            </a:r>
          </a:p>
          <a:p>
            <a:pPr marL="342900" lvl="1" indent="0" fontAlgn="base">
              <a:buNone/>
            </a:pPr>
            <a:endParaRPr lang="en-US" dirty="0"/>
          </a:p>
          <a:p>
            <a:pPr lvl="1" fontAlgn="base"/>
            <a:r>
              <a:rPr lang="en-US" dirty="0"/>
              <a:t>How would you like to see us show respect, care, and community for each other online? </a:t>
            </a:r>
          </a:p>
          <a:p>
            <a:pPr lvl="1"/>
            <a:endParaRPr lang="en-US" dirty="0"/>
          </a:p>
        </p:txBody>
      </p:sp>
    </p:spTree>
    <p:extLst>
      <p:ext uri="{BB962C8B-B14F-4D97-AF65-F5344CB8AC3E}">
        <p14:creationId xmlns:p14="http://schemas.microsoft.com/office/powerpoint/2010/main" val="175880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16185-0418-E64B-9FF2-C0FD52225534}"/>
              </a:ext>
            </a:extLst>
          </p:cNvPr>
          <p:cNvSpPr>
            <a:spLocks noGrp="1"/>
          </p:cNvSpPr>
          <p:nvPr>
            <p:ph type="title"/>
          </p:nvPr>
        </p:nvSpPr>
        <p:spPr/>
        <p:txBody>
          <a:bodyPr/>
          <a:lstStyle/>
          <a:p>
            <a:r>
              <a:rPr lang="en-US" dirty="0"/>
              <a:t>Workshop Norms Activity: Share</a:t>
            </a:r>
          </a:p>
        </p:txBody>
      </p:sp>
      <p:pic>
        <p:nvPicPr>
          <p:cNvPr id="5" name="Picture 4">
            <a:extLst>
              <a:ext uri="{FF2B5EF4-FFF2-40B4-BE49-F238E27FC236}">
                <a16:creationId xmlns:a16="http://schemas.microsoft.com/office/drawing/2014/main" id="{3D2C2700-BFD8-684A-813E-80DCBED1EFB3}"/>
              </a:ext>
            </a:extLst>
          </p:cNvPr>
          <p:cNvPicPr>
            <a:picLocks noChangeAspect="1"/>
          </p:cNvPicPr>
          <p:nvPr/>
        </p:nvPicPr>
        <p:blipFill>
          <a:blip r:embed="rId2"/>
          <a:stretch>
            <a:fillRect/>
          </a:stretch>
        </p:blipFill>
        <p:spPr>
          <a:xfrm>
            <a:off x="606751" y="923197"/>
            <a:ext cx="8080049" cy="4155455"/>
          </a:xfrm>
          <a:prstGeom prst="rect">
            <a:avLst/>
          </a:prstGeom>
        </p:spPr>
      </p:pic>
      <p:sp>
        <p:nvSpPr>
          <p:cNvPr id="8" name="Oval 7">
            <a:extLst>
              <a:ext uri="{FF2B5EF4-FFF2-40B4-BE49-F238E27FC236}">
                <a16:creationId xmlns:a16="http://schemas.microsoft.com/office/drawing/2014/main" id="{D81323C5-22A6-9E4B-94BA-F1E7CD732CE8}"/>
              </a:ext>
            </a:extLst>
          </p:cNvPr>
          <p:cNvSpPr/>
          <p:nvPr/>
        </p:nvSpPr>
        <p:spPr>
          <a:xfrm>
            <a:off x="2042445" y="2743200"/>
            <a:ext cx="5383850" cy="393107"/>
          </a:xfrm>
          <a:prstGeom prst="ellipse">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4349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16185-0418-E64B-9FF2-C0FD52225534}"/>
              </a:ext>
            </a:extLst>
          </p:cNvPr>
          <p:cNvSpPr>
            <a:spLocks noGrp="1"/>
          </p:cNvSpPr>
          <p:nvPr>
            <p:ph type="title"/>
          </p:nvPr>
        </p:nvSpPr>
        <p:spPr/>
        <p:txBody>
          <a:bodyPr/>
          <a:lstStyle/>
          <a:p>
            <a:r>
              <a:rPr lang="en-US" dirty="0"/>
              <a:t>Workshop Norms Activity: Share</a:t>
            </a:r>
          </a:p>
        </p:txBody>
      </p:sp>
      <p:pic>
        <p:nvPicPr>
          <p:cNvPr id="6" name="Picture 5">
            <a:extLst>
              <a:ext uri="{FF2B5EF4-FFF2-40B4-BE49-F238E27FC236}">
                <a16:creationId xmlns:a16="http://schemas.microsoft.com/office/drawing/2014/main" id="{4542EF92-D583-8C49-B37E-E43578BCA78E}"/>
              </a:ext>
            </a:extLst>
          </p:cNvPr>
          <p:cNvPicPr>
            <a:picLocks noChangeAspect="1"/>
          </p:cNvPicPr>
          <p:nvPr/>
        </p:nvPicPr>
        <p:blipFill>
          <a:blip r:embed="rId2"/>
          <a:stretch>
            <a:fillRect/>
          </a:stretch>
        </p:blipFill>
        <p:spPr>
          <a:xfrm>
            <a:off x="594483" y="917272"/>
            <a:ext cx="7955033" cy="4107655"/>
          </a:xfrm>
          <a:prstGeom prst="rect">
            <a:avLst/>
          </a:prstGeom>
        </p:spPr>
      </p:pic>
    </p:spTree>
    <p:extLst>
      <p:ext uri="{BB962C8B-B14F-4D97-AF65-F5344CB8AC3E}">
        <p14:creationId xmlns:p14="http://schemas.microsoft.com/office/powerpoint/2010/main" val="3494846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37201-C66D-C943-8D05-D07B3FBC25D3}"/>
              </a:ext>
            </a:extLst>
          </p:cNvPr>
          <p:cNvSpPr>
            <a:spLocks noGrp="1"/>
          </p:cNvSpPr>
          <p:nvPr>
            <p:ph type="title"/>
          </p:nvPr>
        </p:nvSpPr>
        <p:spPr/>
        <p:txBody>
          <a:bodyPr/>
          <a:lstStyle/>
          <a:p>
            <a:r>
              <a:rPr lang="en-US" dirty="0"/>
              <a:t>Collaborative Workshop Outcomes Activity</a:t>
            </a:r>
          </a:p>
        </p:txBody>
      </p:sp>
      <p:sp>
        <p:nvSpPr>
          <p:cNvPr id="3" name="Content Placeholder 2">
            <a:extLst>
              <a:ext uri="{FF2B5EF4-FFF2-40B4-BE49-F238E27FC236}">
                <a16:creationId xmlns:a16="http://schemas.microsoft.com/office/drawing/2014/main" id="{E5E68E98-44E5-2F4D-AF51-20365E3C2F0E}"/>
              </a:ext>
            </a:extLst>
          </p:cNvPr>
          <p:cNvSpPr>
            <a:spLocks noGrp="1"/>
          </p:cNvSpPr>
          <p:nvPr>
            <p:ph idx="1"/>
          </p:nvPr>
        </p:nvSpPr>
        <p:spPr/>
        <p:txBody>
          <a:bodyPr/>
          <a:lstStyle/>
          <a:p>
            <a:r>
              <a:rPr lang="en-US" dirty="0"/>
              <a:t>Individually, take a moment to write down your response to the following questions: </a:t>
            </a:r>
          </a:p>
          <a:p>
            <a:pPr marL="0" indent="0">
              <a:buNone/>
            </a:pPr>
            <a:endParaRPr lang="en-US" dirty="0"/>
          </a:p>
          <a:p>
            <a:pPr lvl="1"/>
            <a:r>
              <a:rPr lang="en-US" dirty="0"/>
              <a:t>What is ONE THING that you want to be able to DO by the time that you finish this workshop?</a:t>
            </a:r>
          </a:p>
          <a:p>
            <a:pPr lvl="1"/>
            <a:endParaRPr lang="en-US" dirty="0"/>
          </a:p>
          <a:p>
            <a:pPr marL="342900" lvl="1" indent="0">
              <a:buNone/>
            </a:pPr>
            <a:r>
              <a:rPr lang="en-US" dirty="0"/>
              <a:t>Add your </a:t>
            </a:r>
            <a:r>
              <a:rPr lang="en-US" i="1" dirty="0"/>
              <a:t>one thing </a:t>
            </a:r>
            <a:r>
              <a:rPr lang="en-US" dirty="0"/>
              <a:t>that you’d like </a:t>
            </a:r>
            <a:r>
              <a:rPr lang="en-US" i="1" dirty="0"/>
              <a:t>to do </a:t>
            </a:r>
            <a:r>
              <a:rPr lang="en-US" dirty="0"/>
              <a:t>to our shared Outcomes Document.</a:t>
            </a:r>
          </a:p>
        </p:txBody>
      </p:sp>
    </p:spTree>
    <p:extLst>
      <p:ext uri="{BB962C8B-B14F-4D97-AF65-F5344CB8AC3E}">
        <p14:creationId xmlns:p14="http://schemas.microsoft.com/office/powerpoint/2010/main" val="907759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830B5-92A5-9E41-A7AC-FF32D4543DB4}"/>
              </a:ext>
            </a:extLst>
          </p:cNvPr>
          <p:cNvSpPr>
            <a:spLocks noGrp="1"/>
          </p:cNvSpPr>
          <p:nvPr>
            <p:ph type="title"/>
          </p:nvPr>
        </p:nvSpPr>
        <p:spPr/>
        <p:txBody>
          <a:bodyPr/>
          <a:lstStyle/>
          <a:p>
            <a:r>
              <a:rPr lang="en-US" dirty="0"/>
              <a:t>Orientation to our Canvas Course</a:t>
            </a:r>
          </a:p>
        </p:txBody>
      </p:sp>
    </p:spTree>
    <p:extLst>
      <p:ext uri="{BB962C8B-B14F-4D97-AF65-F5344CB8AC3E}">
        <p14:creationId xmlns:p14="http://schemas.microsoft.com/office/powerpoint/2010/main" val="1082998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BB7B9-4F58-A049-B002-113E21CB9E86}"/>
              </a:ext>
            </a:extLst>
          </p:cNvPr>
          <p:cNvSpPr>
            <a:spLocks noGrp="1"/>
          </p:cNvSpPr>
          <p:nvPr>
            <p:ph type="title"/>
          </p:nvPr>
        </p:nvSpPr>
        <p:spPr/>
        <p:txBody>
          <a:bodyPr/>
          <a:lstStyle/>
          <a:p>
            <a:r>
              <a:rPr lang="en-US" dirty="0"/>
              <a:t>Today’s Plan</a:t>
            </a:r>
          </a:p>
        </p:txBody>
      </p:sp>
      <p:sp>
        <p:nvSpPr>
          <p:cNvPr id="3" name="Content Placeholder 2">
            <a:extLst>
              <a:ext uri="{FF2B5EF4-FFF2-40B4-BE49-F238E27FC236}">
                <a16:creationId xmlns:a16="http://schemas.microsoft.com/office/drawing/2014/main" id="{C42DED60-CF69-004E-90CE-696EAAEC743E}"/>
              </a:ext>
            </a:extLst>
          </p:cNvPr>
          <p:cNvSpPr>
            <a:spLocks noGrp="1"/>
          </p:cNvSpPr>
          <p:nvPr>
            <p:ph idx="1"/>
          </p:nvPr>
        </p:nvSpPr>
        <p:spPr/>
        <p:txBody>
          <a:bodyPr>
            <a:normAutofit lnSpcReduction="10000"/>
          </a:bodyPr>
          <a:lstStyle/>
          <a:p>
            <a:pPr marL="457200" indent="-457200">
              <a:buFont typeface="+mj-lt"/>
              <a:buAutoNum type="arabicPeriod"/>
            </a:pPr>
            <a:r>
              <a:rPr lang="en-US" dirty="0"/>
              <a:t>Welcome! Introductions to the Team and Some Zoom Logistics (5 minutes)</a:t>
            </a:r>
          </a:p>
          <a:p>
            <a:pPr marL="457200" indent="-457200">
              <a:buFont typeface="+mj-lt"/>
              <a:buAutoNum type="arabicPeriod"/>
            </a:pPr>
            <a:r>
              <a:rPr lang="en-US" dirty="0"/>
              <a:t>Breakout Room Time with Your Groups (15 minutes)</a:t>
            </a:r>
          </a:p>
          <a:p>
            <a:pPr marL="457200" indent="-457200">
              <a:buFont typeface="+mj-lt"/>
              <a:buAutoNum type="arabicPeriod"/>
            </a:pPr>
            <a:r>
              <a:rPr lang="en-US" dirty="0"/>
              <a:t>Quick Overview of Instructional Modes (5 minutes)</a:t>
            </a:r>
          </a:p>
          <a:p>
            <a:pPr marL="457200" indent="-457200">
              <a:buFont typeface="+mj-lt"/>
              <a:buAutoNum type="arabicPeriod"/>
            </a:pPr>
            <a:r>
              <a:rPr lang="en-US" dirty="0"/>
              <a:t>Workshop Norms and Outcomes (15 minutes)</a:t>
            </a:r>
          </a:p>
          <a:p>
            <a:pPr marL="457200" indent="-457200">
              <a:buFont typeface="+mj-lt"/>
              <a:buAutoNum type="arabicPeriod"/>
            </a:pPr>
            <a:r>
              <a:rPr lang="en-US" dirty="0"/>
              <a:t>Orientation to Canvas Course and Expectations/Opportunities for Future Sessions (10 minutes)</a:t>
            </a:r>
          </a:p>
        </p:txBody>
      </p:sp>
    </p:spTree>
    <p:extLst>
      <p:ext uri="{BB962C8B-B14F-4D97-AF65-F5344CB8AC3E}">
        <p14:creationId xmlns:p14="http://schemas.microsoft.com/office/powerpoint/2010/main" val="3871581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2FC40-30D8-1941-888D-60CD2CB9767C}"/>
              </a:ext>
            </a:extLst>
          </p:cNvPr>
          <p:cNvSpPr>
            <a:spLocks noGrp="1"/>
          </p:cNvSpPr>
          <p:nvPr>
            <p:ph type="title"/>
          </p:nvPr>
        </p:nvSpPr>
        <p:spPr/>
        <p:txBody>
          <a:bodyPr/>
          <a:lstStyle/>
          <a:p>
            <a:r>
              <a:rPr lang="en-US" dirty="0"/>
              <a:t>Flexible Fundamentals Workshop Team!</a:t>
            </a:r>
          </a:p>
        </p:txBody>
      </p:sp>
      <p:sp>
        <p:nvSpPr>
          <p:cNvPr id="3" name="Content Placeholder 2">
            <a:extLst>
              <a:ext uri="{FF2B5EF4-FFF2-40B4-BE49-F238E27FC236}">
                <a16:creationId xmlns:a16="http://schemas.microsoft.com/office/drawing/2014/main" id="{224134D3-3E4D-524D-9D80-26A10C76FF4B}"/>
              </a:ext>
            </a:extLst>
          </p:cNvPr>
          <p:cNvSpPr>
            <a:spLocks noGrp="1"/>
          </p:cNvSpPr>
          <p:nvPr>
            <p:ph idx="1"/>
          </p:nvPr>
        </p:nvSpPr>
        <p:spPr>
          <a:xfrm>
            <a:off x="294468" y="1176903"/>
            <a:ext cx="4417017" cy="3094894"/>
          </a:xfrm>
        </p:spPr>
        <p:txBody>
          <a:bodyPr>
            <a:normAutofit fontScale="70000" lnSpcReduction="20000"/>
          </a:bodyPr>
          <a:lstStyle/>
          <a:p>
            <a:pPr marL="0" indent="0">
              <a:buNone/>
            </a:pPr>
            <a:r>
              <a:rPr lang="en-US" b="1" dirty="0"/>
              <a:t>Faculty facilitation team: </a:t>
            </a:r>
          </a:p>
          <a:p>
            <a:pPr marL="0" indent="0">
              <a:buNone/>
            </a:pPr>
            <a:endParaRPr lang="en-US" b="1" dirty="0"/>
          </a:p>
          <a:p>
            <a:r>
              <a:rPr lang="en-US" dirty="0"/>
              <a:t>Jean-Pierre Bayard: </a:t>
            </a:r>
            <a:r>
              <a:rPr lang="en-US" dirty="0">
                <a:hlinkClick r:id="rId2">
                  <a:extLst>
                    <a:ext uri="{A12FA001-AC4F-418D-AE19-62706E023703}">
                      <ahyp:hlinkClr xmlns:ahyp="http://schemas.microsoft.com/office/drawing/2018/hyperlinkcolor" val="tx"/>
                    </a:ext>
                  </a:extLst>
                </a:hlinkClick>
              </a:rPr>
              <a:t>bayardj@csus.edu</a:t>
            </a:r>
            <a:r>
              <a:rPr lang="en-US" dirty="0"/>
              <a:t> </a:t>
            </a:r>
          </a:p>
          <a:p>
            <a:r>
              <a:rPr lang="en-US" dirty="0"/>
              <a:t>Deanna Daly: </a:t>
            </a:r>
            <a:r>
              <a:rPr lang="en-US" dirty="0">
                <a:hlinkClick r:id="rId3">
                  <a:extLst>
                    <a:ext uri="{A12FA001-AC4F-418D-AE19-62706E023703}">
                      <ahyp:hlinkClr xmlns:ahyp="http://schemas.microsoft.com/office/drawing/2018/hyperlinkcolor" val="tx"/>
                    </a:ext>
                  </a:extLst>
                </a:hlinkClick>
              </a:rPr>
              <a:t>deanna.daly@csus.edu</a:t>
            </a:r>
            <a:r>
              <a:rPr lang="en-US" dirty="0"/>
              <a:t> </a:t>
            </a:r>
          </a:p>
          <a:p>
            <a:r>
              <a:rPr lang="en-US" dirty="0"/>
              <a:t>Clark Fitzgerald: </a:t>
            </a:r>
            <a:r>
              <a:rPr lang="en-US" dirty="0">
                <a:hlinkClick r:id="rId4">
                  <a:extLst>
                    <a:ext uri="{A12FA001-AC4F-418D-AE19-62706E023703}">
                      <ahyp:hlinkClr xmlns:ahyp="http://schemas.microsoft.com/office/drawing/2018/hyperlinkcolor" val="tx"/>
                    </a:ext>
                  </a:extLst>
                </a:hlinkClick>
              </a:rPr>
              <a:t>fitzgerald@csus.edu</a:t>
            </a:r>
            <a:r>
              <a:rPr lang="en-US" dirty="0"/>
              <a:t> </a:t>
            </a:r>
          </a:p>
          <a:p>
            <a:r>
              <a:rPr lang="en-US" dirty="0"/>
              <a:t>John Goldberg </a:t>
            </a:r>
            <a:r>
              <a:rPr lang="en-US" dirty="0">
                <a:hlinkClick r:id="rId5">
                  <a:extLst>
                    <a:ext uri="{A12FA001-AC4F-418D-AE19-62706E023703}">
                      <ahyp:hlinkClr xmlns:ahyp="http://schemas.microsoft.com/office/drawing/2018/hyperlinkcolor" val="tx"/>
                    </a:ext>
                  </a:extLst>
                </a:hlinkClick>
              </a:rPr>
              <a:t>j.goldberg@csus.edu</a:t>
            </a:r>
            <a:r>
              <a:rPr lang="en-US" dirty="0"/>
              <a:t> </a:t>
            </a:r>
          </a:p>
          <a:p>
            <a:r>
              <a:rPr lang="en-US" dirty="0"/>
              <a:t>Kevin Lovelace: </a:t>
            </a:r>
            <a:r>
              <a:rPr lang="en-US" dirty="0">
                <a:hlinkClick r:id="rId6">
                  <a:extLst>
                    <a:ext uri="{A12FA001-AC4F-418D-AE19-62706E023703}">
                      <ahyp:hlinkClr xmlns:ahyp="http://schemas.microsoft.com/office/drawing/2018/hyperlinkcolor" val="tx"/>
                    </a:ext>
                  </a:extLst>
                </a:hlinkClick>
              </a:rPr>
              <a:t>lovelace@csus.edu</a:t>
            </a:r>
            <a:r>
              <a:rPr lang="en-US" dirty="0"/>
              <a:t> </a:t>
            </a:r>
          </a:p>
          <a:p>
            <a:r>
              <a:rPr lang="en-US" dirty="0"/>
              <a:t>Kelly Jacobsen: </a:t>
            </a:r>
            <a:r>
              <a:rPr lang="en-US" dirty="0">
                <a:hlinkClick r:id="rId7">
                  <a:extLst>
                    <a:ext uri="{A12FA001-AC4F-418D-AE19-62706E023703}">
                      <ahyp:hlinkClr xmlns:ahyp="http://schemas.microsoft.com/office/drawing/2018/hyperlinkcolor" val="tx"/>
                    </a:ext>
                  </a:extLst>
                </a:hlinkClick>
              </a:rPr>
              <a:t>kelly.jacobsen@csus.edu</a:t>
            </a:r>
            <a:r>
              <a:rPr lang="en-US" dirty="0"/>
              <a:t> </a:t>
            </a:r>
          </a:p>
          <a:p>
            <a:r>
              <a:rPr lang="en-US" dirty="0"/>
              <a:t>Genevieve (Gen) Sparks: </a:t>
            </a:r>
            <a:r>
              <a:rPr lang="en-US" dirty="0">
                <a:hlinkClick r:id="rId8">
                  <a:extLst>
                    <a:ext uri="{A12FA001-AC4F-418D-AE19-62706E023703}">
                      <ahyp:hlinkClr xmlns:ahyp="http://schemas.microsoft.com/office/drawing/2018/hyperlinkcolor" val="tx"/>
                    </a:ext>
                  </a:extLst>
                </a:hlinkClick>
              </a:rPr>
              <a:t>g.sparks@csus.edu</a:t>
            </a: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D0D0518-7E9A-FC40-A09B-46FED95E54C6}"/>
              </a:ext>
            </a:extLst>
          </p:cNvPr>
          <p:cNvSpPr txBox="1"/>
          <p:nvPr/>
        </p:nvSpPr>
        <p:spPr>
          <a:xfrm>
            <a:off x="4711485" y="1175935"/>
            <a:ext cx="3642101" cy="2585323"/>
          </a:xfrm>
          <a:prstGeom prst="rect">
            <a:avLst/>
          </a:prstGeom>
          <a:noFill/>
        </p:spPr>
        <p:txBody>
          <a:bodyPr wrap="square" rtlCol="0">
            <a:spAutoFit/>
          </a:bodyPr>
          <a:lstStyle/>
          <a:p>
            <a:r>
              <a:rPr lang="en-US" dirty="0">
                <a:solidFill>
                  <a:schemeClr val="bg1"/>
                </a:solidFill>
              </a:rPr>
              <a:t>Academic Technology Center Facilitation Team: </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Corrin Mattos: </a:t>
            </a:r>
            <a:r>
              <a:rPr lang="en-US" dirty="0">
                <a:solidFill>
                  <a:schemeClr val="bg1"/>
                </a:solidFill>
                <a:hlinkClick r:id="rId9">
                  <a:extLst>
                    <a:ext uri="{A12FA001-AC4F-418D-AE19-62706E023703}">
                      <ahyp:hlinkClr xmlns:ahyp="http://schemas.microsoft.com/office/drawing/2018/hyperlinkcolor" val="tx"/>
                    </a:ext>
                  </a:extLst>
                </a:hlinkClick>
              </a:rPr>
              <a:t>mattosc@csus.edu</a:t>
            </a:r>
            <a:r>
              <a:rPr lang="en-US" dirty="0">
                <a:solidFill>
                  <a:schemeClr val="bg1"/>
                </a:solidFill>
              </a:rPr>
              <a:t> </a:t>
            </a:r>
          </a:p>
          <a:p>
            <a:pPr marL="285750" indent="-285750">
              <a:buFont typeface="Arial" panose="020B0604020202020204" pitchFamily="34" charset="0"/>
              <a:buChar char="•"/>
            </a:pPr>
            <a:r>
              <a:rPr lang="en-US" dirty="0">
                <a:solidFill>
                  <a:schemeClr val="bg1"/>
                </a:solidFill>
              </a:rPr>
              <a:t>Shawn Sumner: </a:t>
            </a:r>
            <a:r>
              <a:rPr lang="en-US" dirty="0">
                <a:solidFill>
                  <a:schemeClr val="bg1"/>
                </a:solidFill>
                <a:hlinkClick r:id="rId10">
                  <a:extLst>
                    <a:ext uri="{A12FA001-AC4F-418D-AE19-62706E023703}">
                      <ahyp:hlinkClr xmlns:ahyp="http://schemas.microsoft.com/office/drawing/2018/hyperlinkcolor" val="tx"/>
                    </a:ext>
                  </a:extLst>
                </a:hlinkClick>
              </a:rPr>
              <a:t>shawn.sumner@csus.edu</a:t>
            </a:r>
            <a:endParaRPr lang="en-US" dirty="0">
              <a:solidFill>
                <a:schemeClr val="bg1"/>
              </a:solidFill>
            </a:endParaRPr>
          </a:p>
          <a:p>
            <a:pPr marL="285750" indent="-285750">
              <a:buFont typeface="Arial" panose="020B0604020202020204" pitchFamily="34" charset="0"/>
              <a:buChar char="•"/>
            </a:pPr>
            <a:r>
              <a:rPr lang="en-US" dirty="0" err="1">
                <a:solidFill>
                  <a:schemeClr val="bg1"/>
                </a:solidFill>
              </a:rPr>
              <a:t>Cryssel</a:t>
            </a:r>
            <a:r>
              <a:rPr lang="en-US" dirty="0">
                <a:solidFill>
                  <a:schemeClr val="bg1"/>
                </a:solidFill>
              </a:rPr>
              <a:t> Vera: </a:t>
            </a:r>
            <a:r>
              <a:rPr lang="en-US" dirty="0">
                <a:solidFill>
                  <a:schemeClr val="bg1"/>
                </a:solidFill>
                <a:hlinkClick r:id="rId11">
                  <a:extLst>
                    <a:ext uri="{A12FA001-AC4F-418D-AE19-62706E023703}">
                      <ahyp:hlinkClr xmlns:ahyp="http://schemas.microsoft.com/office/drawing/2018/hyperlinkcolor" val="tx"/>
                    </a:ext>
                  </a:extLst>
                </a:hlinkClick>
              </a:rPr>
              <a:t>cvera@csus.edu</a:t>
            </a:r>
            <a:r>
              <a:rPr lang="en-US" dirty="0">
                <a:solidFill>
                  <a:schemeClr val="bg1"/>
                </a:solidFill>
              </a:rPr>
              <a:t> </a:t>
            </a:r>
          </a:p>
          <a:p>
            <a:endParaRPr lang="en-US" dirty="0"/>
          </a:p>
        </p:txBody>
      </p:sp>
    </p:spTree>
    <p:extLst>
      <p:ext uri="{BB962C8B-B14F-4D97-AF65-F5344CB8AC3E}">
        <p14:creationId xmlns:p14="http://schemas.microsoft.com/office/powerpoint/2010/main" val="4144144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28A4E-A421-A241-A70C-A55A15F0F045}"/>
              </a:ext>
            </a:extLst>
          </p:cNvPr>
          <p:cNvSpPr>
            <a:spLocks noGrp="1"/>
          </p:cNvSpPr>
          <p:nvPr>
            <p:ph type="title"/>
          </p:nvPr>
        </p:nvSpPr>
        <p:spPr/>
        <p:txBody>
          <a:bodyPr>
            <a:normAutofit fontScale="90000"/>
          </a:bodyPr>
          <a:lstStyle/>
          <a:p>
            <a:r>
              <a:rPr lang="en-US" dirty="0"/>
              <a:t>Ways We’ll Engage on Zoom as a Large Group</a:t>
            </a:r>
          </a:p>
        </p:txBody>
      </p:sp>
      <p:sp>
        <p:nvSpPr>
          <p:cNvPr id="3" name="Content Placeholder 2">
            <a:extLst>
              <a:ext uri="{FF2B5EF4-FFF2-40B4-BE49-F238E27FC236}">
                <a16:creationId xmlns:a16="http://schemas.microsoft.com/office/drawing/2014/main" id="{3951E009-0145-E843-AA47-5FD0AE8B527F}"/>
              </a:ext>
            </a:extLst>
          </p:cNvPr>
          <p:cNvSpPr>
            <a:spLocks noGrp="1"/>
          </p:cNvSpPr>
          <p:nvPr>
            <p:ph sz="half" idx="1"/>
          </p:nvPr>
        </p:nvSpPr>
        <p:spPr/>
        <p:txBody>
          <a:bodyPr/>
          <a:lstStyle/>
          <a:p>
            <a:r>
              <a:rPr lang="en-US" dirty="0"/>
              <a:t>We’ll encourage use of Chat as a channel to connect with each other and share resources during the Zoom sessions. If you find the chat distracting, you’re not obligated to use it.</a:t>
            </a:r>
          </a:p>
        </p:txBody>
      </p:sp>
      <p:sp>
        <p:nvSpPr>
          <p:cNvPr id="4" name="Content Placeholder 3">
            <a:extLst>
              <a:ext uri="{FF2B5EF4-FFF2-40B4-BE49-F238E27FC236}">
                <a16:creationId xmlns:a16="http://schemas.microsoft.com/office/drawing/2014/main" id="{F29239FA-95DC-5045-B268-EE2B5CCC8A28}"/>
              </a:ext>
            </a:extLst>
          </p:cNvPr>
          <p:cNvSpPr>
            <a:spLocks noGrp="1"/>
          </p:cNvSpPr>
          <p:nvPr>
            <p:ph sz="half" idx="2"/>
          </p:nvPr>
        </p:nvSpPr>
        <p:spPr/>
        <p:txBody>
          <a:bodyPr/>
          <a:lstStyle/>
          <a:p>
            <a:r>
              <a:rPr lang="en-US" dirty="0"/>
              <a:t>Use the Zoom “Reactions” panel to raise your hand if and when you’d like to speak. That way, everyone can see your interest!</a:t>
            </a:r>
          </a:p>
        </p:txBody>
      </p:sp>
      <p:pic>
        <p:nvPicPr>
          <p:cNvPr id="5" name="Picture 4">
            <a:extLst>
              <a:ext uri="{FF2B5EF4-FFF2-40B4-BE49-F238E27FC236}">
                <a16:creationId xmlns:a16="http://schemas.microsoft.com/office/drawing/2014/main" id="{5870F585-A216-DC4E-B7CE-ED569A878D0B}"/>
              </a:ext>
            </a:extLst>
          </p:cNvPr>
          <p:cNvPicPr>
            <a:picLocks noChangeAspect="1"/>
          </p:cNvPicPr>
          <p:nvPr/>
        </p:nvPicPr>
        <p:blipFill>
          <a:blip r:embed="rId2"/>
          <a:stretch>
            <a:fillRect/>
          </a:stretch>
        </p:blipFill>
        <p:spPr>
          <a:xfrm>
            <a:off x="5299040" y="2959381"/>
            <a:ext cx="2742208" cy="1418891"/>
          </a:xfrm>
          <a:prstGeom prst="rect">
            <a:avLst/>
          </a:prstGeom>
        </p:spPr>
      </p:pic>
      <p:pic>
        <p:nvPicPr>
          <p:cNvPr id="6" name="Picture 5">
            <a:extLst>
              <a:ext uri="{FF2B5EF4-FFF2-40B4-BE49-F238E27FC236}">
                <a16:creationId xmlns:a16="http://schemas.microsoft.com/office/drawing/2014/main" id="{FD058066-849F-614B-80C3-5082E244D4C2}"/>
              </a:ext>
            </a:extLst>
          </p:cNvPr>
          <p:cNvPicPr>
            <a:picLocks noChangeAspect="1"/>
          </p:cNvPicPr>
          <p:nvPr/>
        </p:nvPicPr>
        <p:blipFill>
          <a:blip r:embed="rId3"/>
          <a:stretch>
            <a:fillRect/>
          </a:stretch>
        </p:blipFill>
        <p:spPr>
          <a:xfrm>
            <a:off x="1747029" y="3380425"/>
            <a:ext cx="1260771" cy="845639"/>
          </a:xfrm>
          <a:prstGeom prst="rect">
            <a:avLst/>
          </a:prstGeom>
        </p:spPr>
      </p:pic>
    </p:spTree>
    <p:extLst>
      <p:ext uri="{BB962C8B-B14F-4D97-AF65-F5344CB8AC3E}">
        <p14:creationId xmlns:p14="http://schemas.microsoft.com/office/powerpoint/2010/main" val="148852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1FA2E-9B04-EB4D-9A98-5B13D365AF0D}"/>
              </a:ext>
            </a:extLst>
          </p:cNvPr>
          <p:cNvSpPr>
            <a:spLocks noGrp="1"/>
          </p:cNvSpPr>
          <p:nvPr>
            <p:ph type="title"/>
          </p:nvPr>
        </p:nvSpPr>
        <p:spPr/>
        <p:txBody>
          <a:bodyPr>
            <a:normAutofit/>
          </a:bodyPr>
          <a:lstStyle/>
          <a:p>
            <a:r>
              <a:rPr lang="en-US" dirty="0"/>
              <a:t>We’re Here to Support Each Other &amp; Explore</a:t>
            </a:r>
          </a:p>
        </p:txBody>
      </p:sp>
      <p:pic>
        <p:nvPicPr>
          <p:cNvPr id="5" name="Content Placeholder 4">
            <a:extLst>
              <a:ext uri="{FF2B5EF4-FFF2-40B4-BE49-F238E27FC236}">
                <a16:creationId xmlns:a16="http://schemas.microsoft.com/office/drawing/2014/main" id="{1778010B-BAB8-7446-B4D0-63264EB81DF9}"/>
              </a:ext>
            </a:extLst>
          </p:cNvPr>
          <p:cNvPicPr>
            <a:picLocks noGrp="1" noChangeAspect="1"/>
          </p:cNvPicPr>
          <p:nvPr>
            <p:ph idx="1"/>
          </p:nvPr>
        </p:nvPicPr>
        <p:blipFill>
          <a:blip r:embed="rId3"/>
          <a:stretch>
            <a:fillRect/>
          </a:stretch>
        </p:blipFill>
        <p:spPr>
          <a:xfrm>
            <a:off x="2103504" y="1029184"/>
            <a:ext cx="4626787" cy="3085131"/>
          </a:xfrm>
        </p:spPr>
      </p:pic>
      <p:sp>
        <p:nvSpPr>
          <p:cNvPr id="6" name="TextBox 5">
            <a:extLst>
              <a:ext uri="{FF2B5EF4-FFF2-40B4-BE49-F238E27FC236}">
                <a16:creationId xmlns:a16="http://schemas.microsoft.com/office/drawing/2014/main" id="{0F676709-C81F-D948-8370-E1B958805BC8}"/>
              </a:ext>
            </a:extLst>
          </p:cNvPr>
          <p:cNvSpPr txBox="1"/>
          <p:nvPr/>
        </p:nvSpPr>
        <p:spPr>
          <a:xfrm>
            <a:off x="2022529" y="4114315"/>
            <a:ext cx="2758698" cy="246221"/>
          </a:xfrm>
          <a:prstGeom prst="rect">
            <a:avLst/>
          </a:prstGeom>
          <a:noFill/>
        </p:spPr>
        <p:txBody>
          <a:bodyPr wrap="square" rtlCol="0">
            <a:spAutoFit/>
          </a:bodyPr>
          <a:lstStyle/>
          <a:p>
            <a:r>
              <a:rPr lang="en-US" sz="1000" dirty="0">
                <a:solidFill>
                  <a:schemeClr val="bg1"/>
                </a:solidFill>
              </a:rPr>
              <a:t>Photo by Daria </a:t>
            </a:r>
            <a:r>
              <a:rPr lang="en-US" sz="1000" dirty="0" err="1">
                <a:solidFill>
                  <a:schemeClr val="bg1"/>
                </a:solidFill>
              </a:rPr>
              <a:t>Shevtsova</a:t>
            </a:r>
            <a:r>
              <a:rPr lang="en-US" sz="1000" dirty="0">
                <a:solidFill>
                  <a:schemeClr val="bg1"/>
                </a:solidFill>
              </a:rPr>
              <a:t> (via </a:t>
            </a:r>
            <a:r>
              <a:rPr lang="en-US" sz="1000" dirty="0" err="1">
                <a:solidFill>
                  <a:schemeClr val="bg1"/>
                </a:solidFill>
              </a:rPr>
              <a:t>Pexels</a:t>
            </a:r>
            <a:r>
              <a:rPr lang="en-US" sz="1000" dirty="0">
                <a:solidFill>
                  <a:schemeClr val="bg1"/>
                </a:solidFill>
              </a:rPr>
              <a:t>)</a:t>
            </a:r>
          </a:p>
        </p:txBody>
      </p:sp>
    </p:spTree>
    <p:extLst>
      <p:ext uri="{BB962C8B-B14F-4D97-AF65-F5344CB8AC3E}">
        <p14:creationId xmlns:p14="http://schemas.microsoft.com/office/powerpoint/2010/main" val="131805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7A84E-DBEA-AE4A-AF50-3B5FFA4BBA16}"/>
              </a:ext>
            </a:extLst>
          </p:cNvPr>
          <p:cNvSpPr>
            <a:spLocks noGrp="1"/>
          </p:cNvSpPr>
          <p:nvPr>
            <p:ph type="title"/>
          </p:nvPr>
        </p:nvSpPr>
        <p:spPr/>
        <p:txBody>
          <a:bodyPr/>
          <a:lstStyle/>
          <a:p>
            <a:r>
              <a:rPr lang="en-US" dirty="0"/>
              <a:t>Schedule Overview</a:t>
            </a:r>
          </a:p>
        </p:txBody>
      </p:sp>
      <p:graphicFrame>
        <p:nvGraphicFramePr>
          <p:cNvPr id="4" name="Table 4">
            <a:extLst>
              <a:ext uri="{FF2B5EF4-FFF2-40B4-BE49-F238E27FC236}">
                <a16:creationId xmlns:a16="http://schemas.microsoft.com/office/drawing/2014/main" id="{773AF76F-797A-284E-953F-BD535DADBBE9}"/>
              </a:ext>
            </a:extLst>
          </p:cNvPr>
          <p:cNvGraphicFramePr>
            <a:graphicFrameLocks noGrp="1"/>
          </p:cNvGraphicFramePr>
          <p:nvPr/>
        </p:nvGraphicFramePr>
        <p:xfrm>
          <a:off x="457199" y="1676341"/>
          <a:ext cx="8387695" cy="1434328"/>
        </p:xfrm>
        <a:graphic>
          <a:graphicData uri="http://schemas.openxmlformats.org/drawingml/2006/table">
            <a:tbl>
              <a:tblPr firstRow="1" bandRow="1">
                <a:tableStyleId>{5C22544A-7EE6-4342-B048-85BDC9FD1C3A}</a:tableStyleId>
              </a:tblPr>
              <a:tblGrid>
                <a:gridCol w="1677539">
                  <a:extLst>
                    <a:ext uri="{9D8B030D-6E8A-4147-A177-3AD203B41FA5}">
                      <a16:colId xmlns:a16="http://schemas.microsoft.com/office/drawing/2014/main" val="1879254618"/>
                    </a:ext>
                  </a:extLst>
                </a:gridCol>
                <a:gridCol w="1677539">
                  <a:extLst>
                    <a:ext uri="{9D8B030D-6E8A-4147-A177-3AD203B41FA5}">
                      <a16:colId xmlns:a16="http://schemas.microsoft.com/office/drawing/2014/main" val="4194720297"/>
                    </a:ext>
                  </a:extLst>
                </a:gridCol>
                <a:gridCol w="1677539">
                  <a:extLst>
                    <a:ext uri="{9D8B030D-6E8A-4147-A177-3AD203B41FA5}">
                      <a16:colId xmlns:a16="http://schemas.microsoft.com/office/drawing/2014/main" val="694840027"/>
                    </a:ext>
                  </a:extLst>
                </a:gridCol>
                <a:gridCol w="1677539">
                  <a:extLst>
                    <a:ext uri="{9D8B030D-6E8A-4147-A177-3AD203B41FA5}">
                      <a16:colId xmlns:a16="http://schemas.microsoft.com/office/drawing/2014/main" val="2528910079"/>
                    </a:ext>
                  </a:extLst>
                </a:gridCol>
                <a:gridCol w="1677539">
                  <a:extLst>
                    <a:ext uri="{9D8B030D-6E8A-4147-A177-3AD203B41FA5}">
                      <a16:colId xmlns:a16="http://schemas.microsoft.com/office/drawing/2014/main" val="1383191459"/>
                    </a:ext>
                  </a:extLst>
                </a:gridCol>
              </a:tblGrid>
              <a:tr h="477312">
                <a:tc>
                  <a:txBody>
                    <a:bodyPr/>
                    <a:lstStyle/>
                    <a:p>
                      <a:pPr algn="ctr"/>
                      <a:r>
                        <a:rPr lang="en-US" sz="1800" dirty="0"/>
                        <a:t>Mondays</a:t>
                      </a:r>
                    </a:p>
                  </a:txBody>
                  <a:tcPr/>
                </a:tc>
                <a:tc>
                  <a:txBody>
                    <a:bodyPr/>
                    <a:lstStyle/>
                    <a:p>
                      <a:pPr algn="ctr"/>
                      <a:r>
                        <a:rPr lang="en-US" sz="1800" dirty="0"/>
                        <a:t>Tuesdays</a:t>
                      </a:r>
                    </a:p>
                  </a:txBody>
                  <a:tcPr/>
                </a:tc>
                <a:tc>
                  <a:txBody>
                    <a:bodyPr/>
                    <a:lstStyle/>
                    <a:p>
                      <a:pPr algn="ctr"/>
                      <a:r>
                        <a:rPr lang="en-US" sz="1800" dirty="0"/>
                        <a:t>Wednesdays</a:t>
                      </a:r>
                    </a:p>
                  </a:txBody>
                  <a:tcPr/>
                </a:tc>
                <a:tc>
                  <a:txBody>
                    <a:bodyPr/>
                    <a:lstStyle/>
                    <a:p>
                      <a:pPr algn="ctr"/>
                      <a:r>
                        <a:rPr lang="en-US" sz="1800" dirty="0"/>
                        <a:t>Thursdays</a:t>
                      </a:r>
                    </a:p>
                  </a:txBody>
                  <a:tcPr/>
                </a:tc>
                <a:tc>
                  <a:txBody>
                    <a:bodyPr/>
                    <a:lstStyle/>
                    <a:p>
                      <a:pPr algn="ctr"/>
                      <a:r>
                        <a:rPr lang="en-US" sz="1800" dirty="0"/>
                        <a:t>Fridays</a:t>
                      </a:r>
                    </a:p>
                  </a:txBody>
                  <a:tcPr/>
                </a:tc>
                <a:extLst>
                  <a:ext uri="{0D108BD9-81ED-4DB2-BD59-A6C34878D82A}">
                    <a16:rowId xmlns:a16="http://schemas.microsoft.com/office/drawing/2014/main" val="558135977"/>
                  </a:ext>
                </a:extLst>
              </a:tr>
              <a:tr h="957016">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177094173"/>
                  </a:ext>
                </a:extLst>
              </a:tr>
            </a:tbl>
          </a:graphicData>
        </a:graphic>
      </p:graphicFrame>
      <p:pic>
        <p:nvPicPr>
          <p:cNvPr id="6" name="Picture 5">
            <a:extLst>
              <a:ext uri="{FF2B5EF4-FFF2-40B4-BE49-F238E27FC236}">
                <a16:creationId xmlns:a16="http://schemas.microsoft.com/office/drawing/2014/main" id="{9D7D9C36-D768-A64C-8DCA-0611F218647F}"/>
              </a:ext>
            </a:extLst>
          </p:cNvPr>
          <p:cNvPicPr>
            <a:picLocks noChangeAspect="1"/>
          </p:cNvPicPr>
          <p:nvPr/>
        </p:nvPicPr>
        <p:blipFill>
          <a:blip r:embed="rId2"/>
          <a:stretch>
            <a:fillRect/>
          </a:stretch>
        </p:blipFill>
        <p:spPr>
          <a:xfrm>
            <a:off x="1001728" y="2222991"/>
            <a:ext cx="615564" cy="615564"/>
          </a:xfrm>
          <a:prstGeom prst="rect">
            <a:avLst/>
          </a:prstGeom>
        </p:spPr>
      </p:pic>
      <p:pic>
        <p:nvPicPr>
          <p:cNvPr id="7" name="Picture 6">
            <a:extLst>
              <a:ext uri="{FF2B5EF4-FFF2-40B4-BE49-F238E27FC236}">
                <a16:creationId xmlns:a16="http://schemas.microsoft.com/office/drawing/2014/main" id="{76D270ED-446E-5349-8DD5-964FFD2B5EA0}"/>
              </a:ext>
            </a:extLst>
          </p:cNvPr>
          <p:cNvPicPr>
            <a:picLocks noChangeAspect="1"/>
          </p:cNvPicPr>
          <p:nvPr/>
        </p:nvPicPr>
        <p:blipFill>
          <a:blip r:embed="rId2"/>
          <a:stretch>
            <a:fillRect/>
          </a:stretch>
        </p:blipFill>
        <p:spPr>
          <a:xfrm>
            <a:off x="4329246" y="2232454"/>
            <a:ext cx="622791" cy="622791"/>
          </a:xfrm>
          <a:prstGeom prst="rect">
            <a:avLst/>
          </a:prstGeom>
        </p:spPr>
      </p:pic>
      <p:pic>
        <p:nvPicPr>
          <p:cNvPr id="9" name="Picture 8">
            <a:extLst>
              <a:ext uri="{FF2B5EF4-FFF2-40B4-BE49-F238E27FC236}">
                <a16:creationId xmlns:a16="http://schemas.microsoft.com/office/drawing/2014/main" id="{4B3831D8-0D77-7A46-8FFC-00F2E78B7F63}"/>
              </a:ext>
            </a:extLst>
          </p:cNvPr>
          <p:cNvPicPr>
            <a:picLocks noChangeAspect="1"/>
          </p:cNvPicPr>
          <p:nvPr/>
        </p:nvPicPr>
        <p:blipFill>
          <a:blip r:embed="rId3"/>
          <a:stretch>
            <a:fillRect/>
          </a:stretch>
        </p:blipFill>
        <p:spPr>
          <a:xfrm>
            <a:off x="2450830" y="2204516"/>
            <a:ext cx="906153" cy="906153"/>
          </a:xfrm>
          <a:prstGeom prst="rect">
            <a:avLst/>
          </a:prstGeom>
        </p:spPr>
      </p:pic>
      <p:pic>
        <p:nvPicPr>
          <p:cNvPr id="10" name="Picture 9">
            <a:extLst>
              <a:ext uri="{FF2B5EF4-FFF2-40B4-BE49-F238E27FC236}">
                <a16:creationId xmlns:a16="http://schemas.microsoft.com/office/drawing/2014/main" id="{F6CBF99D-2264-0F41-96F2-97A84869769C}"/>
              </a:ext>
            </a:extLst>
          </p:cNvPr>
          <p:cNvPicPr>
            <a:picLocks noChangeAspect="1"/>
          </p:cNvPicPr>
          <p:nvPr/>
        </p:nvPicPr>
        <p:blipFill>
          <a:blip r:embed="rId3"/>
          <a:stretch>
            <a:fillRect/>
          </a:stretch>
        </p:blipFill>
        <p:spPr>
          <a:xfrm>
            <a:off x="5851339" y="2178345"/>
            <a:ext cx="982216" cy="982216"/>
          </a:xfrm>
          <a:prstGeom prst="rect">
            <a:avLst/>
          </a:prstGeom>
        </p:spPr>
      </p:pic>
      <p:pic>
        <p:nvPicPr>
          <p:cNvPr id="12" name="Picture 11">
            <a:extLst>
              <a:ext uri="{FF2B5EF4-FFF2-40B4-BE49-F238E27FC236}">
                <a16:creationId xmlns:a16="http://schemas.microsoft.com/office/drawing/2014/main" id="{178A4B00-36E0-D642-8F39-A441A50C60BE}"/>
              </a:ext>
            </a:extLst>
          </p:cNvPr>
          <p:cNvPicPr>
            <a:picLocks noChangeAspect="1"/>
          </p:cNvPicPr>
          <p:nvPr/>
        </p:nvPicPr>
        <p:blipFill>
          <a:blip r:embed="rId4"/>
          <a:stretch>
            <a:fillRect/>
          </a:stretch>
        </p:blipFill>
        <p:spPr>
          <a:xfrm>
            <a:off x="7635934" y="2178345"/>
            <a:ext cx="690742" cy="690742"/>
          </a:xfrm>
          <a:prstGeom prst="rect">
            <a:avLst/>
          </a:prstGeom>
        </p:spPr>
      </p:pic>
      <p:sp>
        <p:nvSpPr>
          <p:cNvPr id="13" name="TextBox 12">
            <a:extLst>
              <a:ext uri="{FF2B5EF4-FFF2-40B4-BE49-F238E27FC236}">
                <a16:creationId xmlns:a16="http://schemas.microsoft.com/office/drawing/2014/main" id="{8BF99A3D-E0EE-664C-B58B-FDA48F9A4389}"/>
              </a:ext>
            </a:extLst>
          </p:cNvPr>
          <p:cNvSpPr txBox="1"/>
          <p:nvPr/>
        </p:nvSpPr>
        <p:spPr>
          <a:xfrm>
            <a:off x="509846" y="2756758"/>
            <a:ext cx="1654112" cy="276999"/>
          </a:xfrm>
          <a:prstGeom prst="rect">
            <a:avLst/>
          </a:prstGeom>
          <a:noFill/>
        </p:spPr>
        <p:txBody>
          <a:bodyPr wrap="square" rtlCol="0">
            <a:spAutoFit/>
          </a:bodyPr>
          <a:lstStyle/>
          <a:p>
            <a:r>
              <a:rPr lang="en-US" sz="1200" dirty="0"/>
              <a:t>10:00 A.M.-10:50 A.M.</a:t>
            </a:r>
          </a:p>
        </p:txBody>
      </p:sp>
      <p:sp>
        <p:nvSpPr>
          <p:cNvPr id="15" name="TextBox 14">
            <a:extLst>
              <a:ext uri="{FF2B5EF4-FFF2-40B4-BE49-F238E27FC236}">
                <a16:creationId xmlns:a16="http://schemas.microsoft.com/office/drawing/2014/main" id="{8F96A7AC-64A0-CA4F-975A-9C0E4D45581A}"/>
              </a:ext>
            </a:extLst>
          </p:cNvPr>
          <p:cNvSpPr txBox="1"/>
          <p:nvPr/>
        </p:nvSpPr>
        <p:spPr>
          <a:xfrm>
            <a:off x="3839909" y="2756758"/>
            <a:ext cx="1654112" cy="276999"/>
          </a:xfrm>
          <a:prstGeom prst="rect">
            <a:avLst/>
          </a:prstGeom>
          <a:noFill/>
        </p:spPr>
        <p:txBody>
          <a:bodyPr wrap="square" rtlCol="0">
            <a:spAutoFit/>
          </a:bodyPr>
          <a:lstStyle/>
          <a:p>
            <a:r>
              <a:rPr lang="en-US" sz="1200" dirty="0"/>
              <a:t>10:00 A.M.-10:50 A.M.</a:t>
            </a:r>
          </a:p>
        </p:txBody>
      </p:sp>
      <p:sp>
        <p:nvSpPr>
          <p:cNvPr id="16" name="TextBox 15">
            <a:extLst>
              <a:ext uri="{FF2B5EF4-FFF2-40B4-BE49-F238E27FC236}">
                <a16:creationId xmlns:a16="http://schemas.microsoft.com/office/drawing/2014/main" id="{C6827BD3-41C4-AD40-9DEC-FB711688E49C}"/>
              </a:ext>
            </a:extLst>
          </p:cNvPr>
          <p:cNvSpPr txBox="1"/>
          <p:nvPr/>
        </p:nvSpPr>
        <p:spPr>
          <a:xfrm>
            <a:off x="7169972" y="2756758"/>
            <a:ext cx="1654112" cy="276999"/>
          </a:xfrm>
          <a:prstGeom prst="rect">
            <a:avLst/>
          </a:prstGeom>
          <a:noFill/>
        </p:spPr>
        <p:txBody>
          <a:bodyPr wrap="square" rtlCol="0">
            <a:spAutoFit/>
          </a:bodyPr>
          <a:lstStyle/>
          <a:p>
            <a:r>
              <a:rPr lang="en-US" sz="1200" dirty="0"/>
              <a:t>10:00 A.M.-10:50 A.M.</a:t>
            </a:r>
          </a:p>
        </p:txBody>
      </p:sp>
    </p:spTree>
    <p:extLst>
      <p:ext uri="{BB962C8B-B14F-4D97-AF65-F5344CB8AC3E}">
        <p14:creationId xmlns:p14="http://schemas.microsoft.com/office/powerpoint/2010/main" val="377616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7EC36-F3CE-E540-8B77-B21EEB210EF3}"/>
              </a:ext>
            </a:extLst>
          </p:cNvPr>
          <p:cNvSpPr>
            <a:spLocks noGrp="1"/>
          </p:cNvSpPr>
          <p:nvPr>
            <p:ph type="title"/>
          </p:nvPr>
        </p:nvSpPr>
        <p:spPr/>
        <p:txBody>
          <a:bodyPr/>
          <a:lstStyle/>
          <a:p>
            <a:r>
              <a:rPr lang="en-US" dirty="0"/>
              <a:t>Schedule Overview</a:t>
            </a:r>
          </a:p>
        </p:txBody>
      </p:sp>
      <p:sp>
        <p:nvSpPr>
          <p:cNvPr id="3" name="Content Placeholder 2">
            <a:extLst>
              <a:ext uri="{FF2B5EF4-FFF2-40B4-BE49-F238E27FC236}">
                <a16:creationId xmlns:a16="http://schemas.microsoft.com/office/drawing/2014/main" id="{E838A21E-051B-F24B-8B8A-04F8C0215614}"/>
              </a:ext>
            </a:extLst>
          </p:cNvPr>
          <p:cNvSpPr>
            <a:spLocks noGrp="1"/>
          </p:cNvSpPr>
          <p:nvPr>
            <p:ph idx="1"/>
          </p:nvPr>
        </p:nvSpPr>
        <p:spPr/>
        <p:txBody>
          <a:bodyPr>
            <a:normAutofit lnSpcReduction="10000"/>
          </a:bodyPr>
          <a:lstStyle/>
          <a:p>
            <a:r>
              <a:rPr lang="en-US" dirty="0"/>
              <a:t>WEEK 1 (7/26-7/30): Conceptualizing Your Class Activities</a:t>
            </a:r>
          </a:p>
          <a:p>
            <a:pPr lvl="1"/>
            <a:r>
              <a:rPr lang="en-US" dirty="0"/>
              <a:t>Module 0 and Module 1 in Canvas</a:t>
            </a:r>
          </a:p>
          <a:p>
            <a:pPr marL="342900" lvl="1" indent="0">
              <a:buNone/>
            </a:pPr>
            <a:endParaRPr lang="en-US" dirty="0"/>
          </a:p>
          <a:p>
            <a:r>
              <a:rPr lang="en-US" dirty="0"/>
              <a:t>WEEK 2 (8/2-8/6): Trying Out Your Class Activities</a:t>
            </a:r>
          </a:p>
          <a:p>
            <a:pPr lvl="1"/>
            <a:r>
              <a:rPr lang="en-US" dirty="0"/>
              <a:t>Module 2 and Module 3 in Canvas</a:t>
            </a:r>
          </a:p>
          <a:p>
            <a:pPr marL="342900" lvl="1" indent="0">
              <a:buNone/>
            </a:pPr>
            <a:endParaRPr lang="en-US" dirty="0"/>
          </a:p>
          <a:p>
            <a:r>
              <a:rPr lang="en-US" dirty="0"/>
              <a:t>WEEK 3 (8/9-8/13): Revising Your Class Activities</a:t>
            </a:r>
          </a:p>
          <a:p>
            <a:pPr lvl="1"/>
            <a:r>
              <a:rPr lang="en-US" dirty="0"/>
              <a:t>Module 4 in Canvas</a:t>
            </a:r>
          </a:p>
        </p:txBody>
      </p:sp>
    </p:spTree>
    <p:extLst>
      <p:ext uri="{BB962C8B-B14F-4D97-AF65-F5344CB8AC3E}">
        <p14:creationId xmlns:p14="http://schemas.microsoft.com/office/powerpoint/2010/main" val="1205143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815CB-E0D9-2C46-ABC0-5AC37554CD27}"/>
              </a:ext>
            </a:extLst>
          </p:cNvPr>
          <p:cNvSpPr>
            <a:spLocks noGrp="1"/>
          </p:cNvSpPr>
          <p:nvPr>
            <p:ph type="title"/>
          </p:nvPr>
        </p:nvSpPr>
        <p:spPr/>
        <p:txBody>
          <a:bodyPr>
            <a:normAutofit fontScale="90000"/>
          </a:bodyPr>
          <a:lstStyle/>
          <a:p>
            <a:r>
              <a:rPr lang="en-US" dirty="0"/>
              <a:t>Meet Your Group Members!</a:t>
            </a:r>
            <a:br>
              <a:rPr lang="en-US" dirty="0"/>
            </a:br>
            <a:r>
              <a:rPr lang="en-US" dirty="0"/>
              <a:t>(15 minutes)</a:t>
            </a:r>
          </a:p>
        </p:txBody>
      </p:sp>
      <p:sp>
        <p:nvSpPr>
          <p:cNvPr id="3" name="Content Placeholder 2">
            <a:extLst>
              <a:ext uri="{FF2B5EF4-FFF2-40B4-BE49-F238E27FC236}">
                <a16:creationId xmlns:a16="http://schemas.microsoft.com/office/drawing/2014/main" id="{B2DDC165-B102-4945-920F-C1A900C5A133}"/>
              </a:ext>
            </a:extLst>
          </p:cNvPr>
          <p:cNvSpPr>
            <a:spLocks noGrp="1"/>
          </p:cNvSpPr>
          <p:nvPr>
            <p:ph idx="1"/>
          </p:nvPr>
        </p:nvSpPr>
        <p:spPr/>
        <p:txBody>
          <a:bodyPr>
            <a:normAutofit lnSpcReduction="10000"/>
          </a:bodyPr>
          <a:lstStyle/>
          <a:p>
            <a:r>
              <a:rPr lang="en-US" dirty="0"/>
              <a:t>In breakout rooms, you will…</a:t>
            </a:r>
          </a:p>
          <a:p>
            <a:pPr lvl="1"/>
            <a:r>
              <a:rPr lang="en-US" dirty="0"/>
              <a:t>Share a little about you:</a:t>
            </a:r>
          </a:p>
          <a:p>
            <a:pPr lvl="2"/>
            <a:r>
              <a:rPr lang="en-US" dirty="0"/>
              <a:t>Name </a:t>
            </a:r>
          </a:p>
          <a:p>
            <a:pPr lvl="2"/>
            <a:r>
              <a:rPr lang="en-US" dirty="0"/>
              <a:t>Pronouns</a:t>
            </a:r>
          </a:p>
          <a:p>
            <a:pPr lvl="2"/>
            <a:r>
              <a:rPr lang="en-US" dirty="0"/>
              <a:t>Department</a:t>
            </a:r>
          </a:p>
          <a:p>
            <a:pPr lvl="2"/>
            <a:r>
              <a:rPr lang="en-US" dirty="0"/>
              <a:t>A course you’re planning to teach in a hybrid/flexible modality in the fall</a:t>
            </a:r>
          </a:p>
          <a:p>
            <a:pPr lvl="2"/>
            <a:r>
              <a:rPr lang="en-US" dirty="0"/>
              <a:t>Your favorite way to “unwind” (beyond what you do at Sac State </a:t>
            </a:r>
            <a:r>
              <a:rPr lang="en-US" dirty="0">
                <a:sym typeface="Wingdings" pitchFamily="2" charset="2"/>
              </a:rPr>
              <a:t>)</a:t>
            </a:r>
          </a:p>
          <a:p>
            <a:pPr marL="685800" lvl="2" indent="0">
              <a:buNone/>
            </a:pPr>
            <a:endParaRPr lang="en-US" dirty="0">
              <a:sym typeface="Wingdings" pitchFamily="2" charset="2"/>
            </a:endParaRPr>
          </a:p>
          <a:p>
            <a:pPr lvl="1"/>
            <a:r>
              <a:rPr lang="en-US" dirty="0">
                <a:sym typeface="Wingdings" pitchFamily="2" charset="2"/>
              </a:rPr>
              <a:t>Come up with a team name!</a:t>
            </a:r>
            <a:endParaRPr lang="en-US" dirty="0"/>
          </a:p>
        </p:txBody>
      </p:sp>
    </p:spTree>
    <p:extLst>
      <p:ext uri="{BB962C8B-B14F-4D97-AF65-F5344CB8AC3E}">
        <p14:creationId xmlns:p14="http://schemas.microsoft.com/office/powerpoint/2010/main" val="4098936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8D424-0E8B-3A49-98C6-3DB7F78F91CC}"/>
              </a:ext>
            </a:extLst>
          </p:cNvPr>
          <p:cNvSpPr>
            <a:spLocks noGrp="1"/>
          </p:cNvSpPr>
          <p:nvPr>
            <p:ph type="title"/>
          </p:nvPr>
        </p:nvSpPr>
        <p:spPr/>
        <p:txBody>
          <a:bodyPr/>
          <a:lstStyle/>
          <a:p>
            <a:r>
              <a:rPr lang="en-US" dirty="0"/>
              <a:t>Sac State Instructional Modes Overview</a:t>
            </a:r>
          </a:p>
        </p:txBody>
      </p:sp>
      <p:sp>
        <p:nvSpPr>
          <p:cNvPr id="7" name="Rectangle 6">
            <a:extLst>
              <a:ext uri="{FF2B5EF4-FFF2-40B4-BE49-F238E27FC236}">
                <a16:creationId xmlns:a16="http://schemas.microsoft.com/office/drawing/2014/main" id="{47515AD1-32A1-E04A-9CDF-C933D743651A}"/>
              </a:ext>
            </a:extLst>
          </p:cNvPr>
          <p:cNvSpPr/>
          <p:nvPr/>
        </p:nvSpPr>
        <p:spPr>
          <a:xfrm>
            <a:off x="4791883" y="1320262"/>
            <a:ext cx="4022778" cy="25029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282DCD9-1BC2-0D42-B29F-5472D5FF3220}"/>
              </a:ext>
            </a:extLst>
          </p:cNvPr>
          <p:cNvPicPr>
            <a:picLocks noChangeAspect="1"/>
          </p:cNvPicPr>
          <p:nvPr/>
        </p:nvPicPr>
        <p:blipFill>
          <a:blip r:embed="rId2"/>
          <a:stretch>
            <a:fillRect/>
          </a:stretch>
        </p:blipFill>
        <p:spPr>
          <a:xfrm>
            <a:off x="7105547" y="1900023"/>
            <a:ext cx="1509602" cy="1509602"/>
          </a:xfrm>
          <a:prstGeom prst="rect">
            <a:avLst/>
          </a:prstGeom>
        </p:spPr>
      </p:pic>
      <p:pic>
        <p:nvPicPr>
          <p:cNvPr id="8" name="Picture 7">
            <a:extLst>
              <a:ext uri="{FF2B5EF4-FFF2-40B4-BE49-F238E27FC236}">
                <a16:creationId xmlns:a16="http://schemas.microsoft.com/office/drawing/2014/main" id="{C33F721D-EF07-3F4F-9B8F-4A55AD2549E6}"/>
              </a:ext>
            </a:extLst>
          </p:cNvPr>
          <p:cNvPicPr>
            <a:picLocks noChangeAspect="1"/>
          </p:cNvPicPr>
          <p:nvPr/>
        </p:nvPicPr>
        <p:blipFill>
          <a:blip r:embed="rId3"/>
          <a:stretch>
            <a:fillRect/>
          </a:stretch>
        </p:blipFill>
        <p:spPr>
          <a:xfrm>
            <a:off x="5010795" y="1900022"/>
            <a:ext cx="1509603" cy="1509603"/>
          </a:xfrm>
          <a:prstGeom prst="rect">
            <a:avLst/>
          </a:prstGeom>
        </p:spPr>
      </p:pic>
      <p:sp>
        <p:nvSpPr>
          <p:cNvPr id="5" name="Content Placeholder 4">
            <a:extLst>
              <a:ext uri="{FF2B5EF4-FFF2-40B4-BE49-F238E27FC236}">
                <a16:creationId xmlns:a16="http://schemas.microsoft.com/office/drawing/2014/main" id="{93295F88-4761-B54D-8DA5-438CF89D6418}"/>
              </a:ext>
            </a:extLst>
          </p:cNvPr>
          <p:cNvSpPr>
            <a:spLocks noGrp="1"/>
          </p:cNvSpPr>
          <p:nvPr>
            <p:ph idx="1"/>
          </p:nvPr>
        </p:nvSpPr>
        <p:spPr>
          <a:xfrm>
            <a:off x="457200" y="1063229"/>
            <a:ext cx="4276564" cy="3396864"/>
          </a:xfrm>
        </p:spPr>
        <p:txBody>
          <a:bodyPr>
            <a:normAutofit fontScale="85000" lnSpcReduction="20000"/>
          </a:bodyPr>
          <a:lstStyle/>
          <a:p>
            <a:r>
              <a:rPr lang="en-US" dirty="0"/>
              <a:t>Hybridity refers to a blending and bridging of in-person and online experience. </a:t>
            </a:r>
          </a:p>
          <a:p>
            <a:pPr marL="0" indent="0">
              <a:buNone/>
            </a:pPr>
            <a:endParaRPr lang="en-US" dirty="0"/>
          </a:p>
          <a:p>
            <a:r>
              <a:rPr lang="en-US" dirty="0"/>
              <a:t>The different instructional modes offer </a:t>
            </a:r>
            <a:r>
              <a:rPr lang="en-US" i="1" dirty="0"/>
              <a:t>options </a:t>
            </a:r>
            <a:r>
              <a:rPr lang="en-US" dirty="0"/>
              <a:t>for: </a:t>
            </a:r>
          </a:p>
          <a:p>
            <a:pPr lvl="1"/>
            <a:r>
              <a:rPr lang="en-US" dirty="0"/>
              <a:t>How often students meet in a particular space</a:t>
            </a:r>
          </a:p>
          <a:p>
            <a:pPr lvl="1"/>
            <a:r>
              <a:rPr lang="en-US" dirty="0"/>
              <a:t>How many students meet in a particular space</a:t>
            </a:r>
          </a:p>
          <a:p>
            <a:pPr lvl="1"/>
            <a:r>
              <a:rPr lang="en-US" dirty="0"/>
              <a:t>When students meet in a particular space</a:t>
            </a:r>
          </a:p>
        </p:txBody>
      </p:sp>
      <p:sp>
        <p:nvSpPr>
          <p:cNvPr id="9" name="TextBox 8">
            <a:extLst>
              <a:ext uri="{FF2B5EF4-FFF2-40B4-BE49-F238E27FC236}">
                <a16:creationId xmlns:a16="http://schemas.microsoft.com/office/drawing/2014/main" id="{9325CD53-52F8-A74E-A7AD-FF564FA88BAD}"/>
              </a:ext>
            </a:extLst>
          </p:cNvPr>
          <p:cNvSpPr txBox="1"/>
          <p:nvPr/>
        </p:nvSpPr>
        <p:spPr>
          <a:xfrm>
            <a:off x="6520398" y="2293749"/>
            <a:ext cx="585149" cy="784830"/>
          </a:xfrm>
          <a:prstGeom prst="rect">
            <a:avLst/>
          </a:prstGeom>
          <a:noFill/>
        </p:spPr>
        <p:txBody>
          <a:bodyPr wrap="square" rtlCol="0">
            <a:spAutoFit/>
          </a:bodyPr>
          <a:lstStyle/>
          <a:p>
            <a:pPr algn="ctr"/>
            <a:r>
              <a:rPr lang="en-US" sz="4500" dirty="0"/>
              <a:t>+</a:t>
            </a:r>
          </a:p>
        </p:txBody>
      </p:sp>
    </p:spTree>
    <p:extLst>
      <p:ext uri="{BB962C8B-B14F-4D97-AF65-F5344CB8AC3E}">
        <p14:creationId xmlns:p14="http://schemas.microsoft.com/office/powerpoint/2010/main" val="739741212"/>
      </p:ext>
    </p:extLst>
  </p:cSld>
  <p:clrMapOvr>
    <a:masterClrMapping/>
  </p:clrMapOvr>
</p:sld>
</file>

<file path=ppt/theme/theme1.xml><?xml version="1.0" encoding="utf-8"?>
<a:theme xmlns:a="http://schemas.openxmlformats.org/drawingml/2006/main" name="Office Theme">
  <a:themeElements>
    <a:clrScheme name="Custom 2">
      <a:dk1>
        <a:srgbClr val="0B3D29"/>
      </a:dk1>
      <a:lt1>
        <a:sysClr val="window" lastClr="FFFFFF"/>
      </a:lt1>
      <a:dk2>
        <a:srgbClr val="147242"/>
      </a:dk2>
      <a:lt2>
        <a:srgbClr val="E4E0B8"/>
      </a:lt2>
      <a:accent1>
        <a:srgbClr val="DEA924"/>
      </a:accent1>
      <a:accent2>
        <a:srgbClr val="701851"/>
      </a:accent2>
      <a:accent3>
        <a:srgbClr val="B6521F"/>
      </a:accent3>
      <a:accent4>
        <a:srgbClr val="4CAE3D"/>
      </a:accent4>
      <a:accent5>
        <a:srgbClr val="D28423"/>
      </a:accent5>
      <a:accent6>
        <a:srgbClr val="F5BB24"/>
      </a:accent6>
      <a:hlink>
        <a:srgbClr val="1C9B40"/>
      </a:hlink>
      <a:folHlink>
        <a:srgbClr val="FAAA26"/>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8FB840956E8E4D8C6C94F54FD95B79" ma:contentTypeVersion="10" ma:contentTypeDescription="Create a new document." ma:contentTypeScope="" ma:versionID="1d6bdefe795b0c3782190d23d650d2b3">
  <xsd:schema xmlns:xsd="http://www.w3.org/2001/XMLSchema" xmlns:xs="http://www.w3.org/2001/XMLSchema" xmlns:p="http://schemas.microsoft.com/office/2006/metadata/properties" xmlns:ns2="7937c7c6-f90e-477a-9827-58d1087b0966" xmlns:ns3="d0418842-a1a3-4a51-b4d6-33255096870a" targetNamespace="http://schemas.microsoft.com/office/2006/metadata/properties" ma:root="true" ma:fieldsID="30848b0c558f59081acaff30e523cc2e" ns2:_="" ns3:_="">
    <xsd:import namespace="7937c7c6-f90e-477a-9827-58d1087b0966"/>
    <xsd:import namespace="d0418842-a1a3-4a51-b4d6-33255096870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37c7c6-f90e-477a-9827-58d1087b09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418842-a1a3-4a51-b4d6-33255096870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352F2F5-3C82-44D9-9007-E7D2CA0518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37c7c6-f90e-477a-9827-58d1087b0966"/>
    <ds:schemaRef ds:uri="d0418842-a1a3-4a51-b4d6-3325509687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0C1F7D-FCCD-48CA-B5A1-AA331988EFF5}">
  <ds:schemaRefs>
    <ds:schemaRef ds:uri="http://schemas.microsoft.com/sharepoint/v3/contenttype/forms"/>
  </ds:schemaRefs>
</ds:datastoreItem>
</file>

<file path=customXml/itemProps3.xml><?xml version="1.0" encoding="utf-8"?>
<ds:datastoreItem xmlns:ds="http://schemas.openxmlformats.org/officeDocument/2006/customXml" ds:itemID="{35E303BB-BF20-463F-85EA-6EBCE25451A3}">
  <ds:schemaRefs>
    <ds:schemaRef ds:uri="d0418842-a1a3-4a51-b4d6-33255096870a"/>
    <ds:schemaRef ds:uri="http://schemas.microsoft.com/office/2006/documentManagement/types"/>
    <ds:schemaRef ds:uri="http://schemas.openxmlformats.org/package/2006/metadata/core-properties"/>
    <ds:schemaRef ds:uri="http://purl.org/dc/terms/"/>
    <ds:schemaRef ds:uri="http://purl.org/dc/elements/1.1/"/>
    <ds:schemaRef ds:uri="http://schemas.microsoft.com/office/2006/metadata/properties"/>
    <ds:schemaRef ds:uri="http://schemas.microsoft.com/office/infopath/2007/PartnerControls"/>
    <ds:schemaRef ds:uri="7937c7c6-f90e-477a-9827-58d1087b096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813</TotalTime>
  <Words>1018</Words>
  <Application>Microsoft Macintosh PowerPoint</Application>
  <PresentationFormat>On-screen Show (16:9)</PresentationFormat>
  <Paragraphs>140</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Franklin Gothic Book</vt:lpstr>
      <vt:lpstr>Franklin Gothic Medium</vt:lpstr>
      <vt:lpstr>Office Theme</vt:lpstr>
      <vt:lpstr>Welcome to the Flexible Fundamentals Workshop!</vt:lpstr>
      <vt:lpstr>Today’s Plan</vt:lpstr>
      <vt:lpstr>Flexible Fundamentals Workshop Team!</vt:lpstr>
      <vt:lpstr>Ways We’ll Engage on Zoom as a Large Group</vt:lpstr>
      <vt:lpstr>We’re Here to Support Each Other &amp; Explore</vt:lpstr>
      <vt:lpstr>Schedule Overview</vt:lpstr>
      <vt:lpstr>Schedule Overview</vt:lpstr>
      <vt:lpstr>Meet Your Group Members! (15 minutes)</vt:lpstr>
      <vt:lpstr>Sac State Instructional Modes Overview</vt:lpstr>
      <vt:lpstr>Sac State Instructional Modes Overview</vt:lpstr>
      <vt:lpstr>Sac State Instructional Modes Overview</vt:lpstr>
      <vt:lpstr>Workshop Norms Activity: Reflect</vt:lpstr>
      <vt:lpstr>Workshop Norms Activity: Share</vt:lpstr>
      <vt:lpstr>Workshop Norms Activity: Share</vt:lpstr>
      <vt:lpstr>Collaborative Workshop Outcomes Activity</vt:lpstr>
      <vt:lpstr>Orientation to our Canvas Course</vt:lpstr>
    </vt:vector>
  </TitlesOfParts>
  <Company>Page Design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dc:creator>
  <cp:lastModifiedBy>Cohn, Jenae</cp:lastModifiedBy>
  <cp:revision>165</cp:revision>
  <dcterms:created xsi:type="dcterms:W3CDTF">2015-02-04T23:49:06Z</dcterms:created>
  <dcterms:modified xsi:type="dcterms:W3CDTF">2021-07-25T21:54:39Z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0x0101004E8FB840956E8E4D8C6C94F54FD95B79</vt:lpwstr>
  </property>
</Properties>
</file>