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8"/>
  </p:notesMasterIdLst>
  <p:sldIdLst>
    <p:sldId id="256" r:id="rId5"/>
    <p:sldId id="425" r:id="rId6"/>
    <p:sldId id="443" r:id="rId7"/>
    <p:sldId id="441" r:id="rId8"/>
    <p:sldId id="266" r:id="rId9"/>
    <p:sldId id="439" r:id="rId10"/>
    <p:sldId id="290" r:id="rId11"/>
    <p:sldId id="291" r:id="rId12"/>
    <p:sldId id="288" r:id="rId13"/>
    <p:sldId id="297" r:id="rId14"/>
    <p:sldId id="292" r:id="rId15"/>
    <p:sldId id="293" r:id="rId16"/>
    <p:sldId id="294" r:id="rId17"/>
    <p:sldId id="430" r:id="rId18"/>
    <p:sldId id="415" r:id="rId19"/>
    <p:sldId id="429" r:id="rId20"/>
    <p:sldId id="424" r:id="rId21"/>
    <p:sldId id="444" r:id="rId22"/>
    <p:sldId id="287" r:id="rId23"/>
    <p:sldId id="419" r:id="rId24"/>
    <p:sldId id="420" r:id="rId25"/>
    <p:sldId id="278" r:id="rId26"/>
    <p:sldId id="281" r:id="rId27"/>
    <p:sldId id="416" r:id="rId28"/>
    <p:sldId id="431" r:id="rId29"/>
    <p:sldId id="414" r:id="rId30"/>
    <p:sldId id="438" r:id="rId31"/>
    <p:sldId id="426" r:id="rId32"/>
    <p:sldId id="427" r:id="rId33"/>
    <p:sldId id="428" r:id="rId34"/>
    <p:sldId id="421" r:id="rId35"/>
    <p:sldId id="436" r:id="rId36"/>
    <p:sldId id="282" r:id="rId37"/>
    <p:sldId id="422" r:id="rId38"/>
    <p:sldId id="285" r:id="rId39"/>
    <p:sldId id="280" r:id="rId40"/>
    <p:sldId id="284" r:id="rId41"/>
    <p:sldId id="432" r:id="rId42"/>
    <p:sldId id="437" r:id="rId43"/>
    <p:sldId id="445" r:id="rId44"/>
    <p:sldId id="433" r:id="rId45"/>
    <p:sldId id="283" r:id="rId46"/>
    <p:sldId id="434" r:id="rId47"/>
    <p:sldId id="277" r:id="rId48"/>
    <p:sldId id="418" r:id="rId49"/>
    <p:sldId id="286" r:id="rId50"/>
    <p:sldId id="417" r:id="rId51"/>
    <p:sldId id="295" r:id="rId52"/>
    <p:sldId id="296" r:id="rId53"/>
    <p:sldId id="442" r:id="rId54"/>
    <p:sldId id="440" r:id="rId55"/>
    <p:sldId id="309" r:id="rId56"/>
    <p:sldId id="435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1851"/>
    <a:srgbClr val="6293E8"/>
    <a:srgbClr val="0B3D29"/>
    <a:srgbClr val="DEA924"/>
    <a:srgbClr val="9B0708"/>
    <a:srgbClr val="998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5"/>
    <p:restoredTop sz="70173"/>
  </p:normalViewPr>
  <p:slideViewPr>
    <p:cSldViewPr snapToGrid="0">
      <p:cViewPr varScale="1">
        <p:scale>
          <a:sx n="85" d="100"/>
          <a:sy n="85" d="100"/>
        </p:scale>
        <p:origin x="25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B81B6-3002-5E4B-8964-C2371054A28F}" type="datetimeFigureOut">
              <a:rPr lang="en-US" smtClean="0"/>
              <a:t>1/18/22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56F34-7E3C-CF43-BBB9-3FDD2FFB5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1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s.edu/information-resources-technology/teaching-learning/instructional-video.html#captioning-requests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dloncampus.cast.org/page/udl_abou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(discussed further in UDL portion)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Helpful for improving reading and listening skills of others</a:t>
            </a:r>
          </a:p>
          <a:p>
            <a:r>
              <a:rPr lang="en-US" dirty="0"/>
              <a:t>Captioning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56F34-7E3C-CF43-BBB9-3FDD2FFB5A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01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91E1-27DE-5F4D-BA53-582464BD07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422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Webvtt</a:t>
            </a:r>
            <a:r>
              <a:rPr lang="en-US" dirty="0"/>
              <a:t> format is visible on mobile </a:t>
            </a:r>
            <a:r>
              <a:rPr lang="en-US" dirty="0" err="1"/>
              <a:t>ios</a:t>
            </a:r>
            <a:r>
              <a:rPr lang="en-US" dirty="0"/>
              <a:t> regular </a:t>
            </a:r>
            <a:r>
              <a:rPr lang="en-US" dirty="0" err="1"/>
              <a:t>srt</a:t>
            </a:r>
            <a:r>
              <a:rPr lang="en-US" dirty="0"/>
              <a:t> does not load on </a:t>
            </a:r>
            <a:r>
              <a:rPr lang="en-US" dirty="0" err="1"/>
              <a:t>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56F34-7E3C-CF43-BBB9-3FDD2FFB5AB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78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your video is not stored/hosted on Panopto or Mediasite, then you can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request closed captioning via an online form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where you provide the details for your request including the video/audio files or links to YouTube videos. The turnaround time for closed captions is typically 3 business days but can be up to a week.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E83E1-52AC-F246-8EEE-5682B001315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24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Technology Supports</a:t>
            </a:r>
          </a:p>
          <a:p>
            <a:r>
              <a:rPr lang="en-US" dirty="0"/>
              <a:t>Trainings and workshops on accessible course materials</a:t>
            </a:r>
          </a:p>
          <a:p>
            <a:r>
              <a:rPr lang="en-US" dirty="0"/>
              <a:t>Canvas support including apps and tools</a:t>
            </a:r>
          </a:p>
          <a:p>
            <a:r>
              <a:rPr lang="en-US" dirty="0"/>
              <a:t>Instructional technology tools</a:t>
            </a:r>
          </a:p>
          <a:p>
            <a:r>
              <a:rPr lang="en-US" dirty="0"/>
              <a:t>MediaSite and Zoom </a:t>
            </a:r>
          </a:p>
          <a:p>
            <a:r>
              <a:rPr lang="en-US" dirty="0"/>
              <a:t>One-on-One consultations</a:t>
            </a:r>
          </a:p>
          <a:p>
            <a:r>
              <a:rPr lang="en-US" dirty="0"/>
              <a:t>Run comprehensive checks on your instructional materials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E83E1-52AC-F246-8EEE-5682B001315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7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automatic captions?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 generate captions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Captioning is not 100% accurate. Some accurate captioning does not equal good captioning. “It is like listening to garbled audio”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 have the ability to follow quality guidelines for grammar and punctuation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subtitles?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Assume the viewer can hear the audio but doesn’t know the spoken language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Subtitles are intended for hearing viewers who do not understand the language. For this reason, subtitles only show the spoken content but not the sound effects or other audio elements.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to refer to translations of  a foreign film for example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Subtitles for the Deaf or Hard of Hearing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subtitles that combine the information of both captions and subtitles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Assumes that the viewer cannot hear the audio (like with captions).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Intended to emulate closed captions on media that does not support closed captions, such as digital connections like HDMI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open captions?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Captions that are added to the video file or media player and cannot be turned off. (Are “burned in” hard coded into video file)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Audience cannot turn off captions off.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Makes videos accessible regardless of where they are viewing them (if a system does not support CC open captions are an option)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Audio Description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 description is an additional audio track that provides a description of the visual elements of a video, TV broadcast or performance. Unlike closed captions, which are becoming widespread across the web, audio described videos are rarely available online. Provides access to users who are blind or low vision.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 Description is available as a separate service via our third party Captioning Vendor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Captionsync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you can add a separate audio track in Panopto under Audio Descriptions tab.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56F34-7E3C-CF43-BBB9-3FDD2FFB5A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4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Universal Design for Learning (UDL) is a set of principles for curriculum development that give all individuals equal opportunities to learn. UDL provides a blueprint for creating instructional goals, methods, materials, and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assessments</a:t>
            </a:r>
            <a:r>
              <a:rPr lang="en-US" dirty="0"/>
              <a:t> that work for everyone--not a single, one-size-fits-all solution but rather flexible approaches that can be customized and adjusted for individual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FDC5D7-6C40-9B48-BAD8-C6875F5A38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1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Perception: Interact with flexible content that doesn't depend on a single sense like sight, hearing, movement, or touch.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Checkpoints: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 ways of customizing the display of information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 alternatives for auditory information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 alternatives for visual information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 and Symbols: Communicate through languages that create a shared understanding.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Checkpoints:	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Clarify vocabulary and symbols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Clarify syntax and structure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Decoding of text, mathematical notation, and symbols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 understanding across languages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Illustrate through multiple media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Comprehension: Construct meaning and generate new understandings.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Checkpoints: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Activate or supply background knowledge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Highlight patterns, critical features, big ideas, and relationships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Guide information processing and visualization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Maximize transfer and generalization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56F34-7E3C-CF43-BBB9-3FDD2FFB5AB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6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56F34-7E3C-CF43-BBB9-3FDD2FFB5AB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4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Panopto link external: https://csus.hosted.panopto.com/</a:t>
            </a:r>
          </a:p>
          <a:p>
            <a:r>
              <a:rPr lang="en-US" dirty="0"/>
              <a:t>Resource Link: https://www.csus.edu/information-resources-technology/panopto/ </a:t>
            </a:r>
          </a:p>
          <a:p>
            <a:endParaRPr lang="en-US" dirty="0"/>
          </a:p>
          <a:p>
            <a:r>
              <a:rPr lang="en-US" b="1" dirty="0">
                <a:effectLst/>
              </a:rPr>
              <a:t>Official Panopto Launch 1/24/22,  </a:t>
            </a:r>
            <a:r>
              <a:rPr lang="en-US" b="1" dirty="0" err="1">
                <a:effectLst/>
              </a:rPr>
              <a:t>Mediasite</a:t>
            </a:r>
            <a:r>
              <a:rPr lang="en-US" b="1" dirty="0">
                <a:effectLst/>
              </a:rPr>
              <a:t> Officially Retired5/1/22</a:t>
            </a:r>
          </a:p>
          <a:p>
            <a:endParaRPr lang="en-US" b="1" dirty="0">
              <a:effectLst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Panopto Uses: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Faculty + Staff </a:t>
            </a: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Upload and edit existing videos from your computer, Camtasia, or Zoom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 and edit new videos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Pre-record or capture live lecture capture  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Organize course video libraries in Canvas, Zoom,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another portal 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Embed quizzes + short assessments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Adds automatic screen-generated captions 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Syncs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CaptionSync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provide 100% ADA-compliant captions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Automatically syncs recordings to the Canvas course library  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Generates a search term/keyword library and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time-stamped "table of contents" for quick content search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their own videos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Find, sort, and view course videos with closed captions  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 searches within course videos 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quizzes within course videos 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 comments at time-stamped moments in a video’s timeline for class discussion.  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E83E1-52AC-F246-8EEE-5682B001315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10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https://csus.hosted.panopto.com/Panopto/Pages/Viewer.aspx?id=12cbd207-c0cd-4fe8-a57a-adb701829486 </a:t>
            </a:r>
          </a:p>
          <a:p>
            <a:endParaRPr lang="en-US" dirty="0"/>
          </a:p>
          <a:p>
            <a:r>
              <a:rPr lang="en-US" dirty="0"/>
              <a:t>Login to Captioning accout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E83E1-52AC-F246-8EEE-5682B001315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64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B2D78-313D-8545-A0CE-E5FC3163EE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650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C91E1-27DE-5F4D-BA53-582464BD07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85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dark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4453" y="1811069"/>
            <a:ext cx="5216389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1109" y="3566844"/>
            <a:ext cx="4573933" cy="365051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1694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2912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8368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4453" y="1811069"/>
            <a:ext cx="5216389" cy="14700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1109" y="3566844"/>
            <a:ext cx="4573933" cy="36505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B3D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36018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rgbClr val="0B3D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03583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0B3D2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985933" y="2167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92800" y="237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  <a:lvl2pPr>
              <a:defRPr>
                <a:solidFill>
                  <a:srgbClr val="0B3D29"/>
                </a:solidFill>
              </a:defRPr>
            </a:lvl2pPr>
            <a:lvl3pPr>
              <a:defRPr>
                <a:solidFill>
                  <a:srgbClr val="0B3D29"/>
                </a:solidFill>
              </a:defRPr>
            </a:lvl3pPr>
            <a:lvl4pPr>
              <a:defRPr>
                <a:solidFill>
                  <a:srgbClr val="0B3D29"/>
                </a:solidFill>
              </a:defRPr>
            </a:lvl4pPr>
            <a:lvl5pP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Boxes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64130" cy="2176153"/>
          </a:xfrm>
        </p:spPr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  <a:lvl2pPr>
              <a:defRPr>
                <a:solidFill>
                  <a:srgbClr val="0B3D29"/>
                </a:solidFill>
              </a:defRPr>
            </a:lvl2pPr>
            <a:lvl3pPr>
              <a:defRPr>
                <a:solidFill>
                  <a:srgbClr val="0B3D29"/>
                </a:solidFill>
              </a:defRPr>
            </a:lvl3pPr>
            <a:lvl4pPr>
              <a:defRPr>
                <a:solidFill>
                  <a:srgbClr val="0B3D29"/>
                </a:solidFill>
              </a:defRPr>
            </a:lvl4pPr>
            <a:lvl5pP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D2B29C-C803-8649-8699-B472CF6A22F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39935" y="1620982"/>
            <a:ext cx="2464130" cy="2176153"/>
          </a:xfrm>
        </p:spPr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  <a:lvl2pPr>
              <a:defRPr>
                <a:solidFill>
                  <a:srgbClr val="0B3D29"/>
                </a:solidFill>
              </a:defRPr>
            </a:lvl2pPr>
            <a:lvl3pPr>
              <a:defRPr>
                <a:solidFill>
                  <a:srgbClr val="0B3D29"/>
                </a:solidFill>
              </a:defRPr>
            </a:lvl3pPr>
            <a:lvl4pPr>
              <a:defRPr>
                <a:solidFill>
                  <a:srgbClr val="0B3D29"/>
                </a:solidFill>
              </a:defRPr>
            </a:lvl4pPr>
            <a:lvl5pP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E82C9F-AC07-E147-9BD5-EB9A6E17F53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22670" y="1600200"/>
            <a:ext cx="2464130" cy="2176153"/>
          </a:xfrm>
        </p:spPr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  <a:lvl2pPr>
              <a:defRPr>
                <a:solidFill>
                  <a:srgbClr val="0B3D29"/>
                </a:solidFill>
              </a:defRPr>
            </a:lvl2pPr>
            <a:lvl3pPr>
              <a:defRPr>
                <a:solidFill>
                  <a:srgbClr val="0B3D29"/>
                </a:solidFill>
              </a:defRPr>
            </a:lvl3pPr>
            <a:lvl4pPr>
              <a:defRPr>
                <a:solidFill>
                  <a:srgbClr val="0B3D29"/>
                </a:solidFill>
              </a:defRPr>
            </a:lvl4pPr>
            <a:lvl5pP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5919B8C-9806-A447-AC18-7A31417C413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57200" y="3958915"/>
            <a:ext cx="2464130" cy="2176153"/>
          </a:xfrm>
        </p:spPr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  <a:lvl2pPr>
              <a:defRPr>
                <a:solidFill>
                  <a:srgbClr val="0B3D29"/>
                </a:solidFill>
              </a:defRPr>
            </a:lvl2pPr>
            <a:lvl3pPr>
              <a:defRPr>
                <a:solidFill>
                  <a:srgbClr val="0B3D29"/>
                </a:solidFill>
              </a:defRPr>
            </a:lvl3pPr>
            <a:lvl4pPr>
              <a:defRPr>
                <a:solidFill>
                  <a:srgbClr val="0B3D29"/>
                </a:solidFill>
              </a:defRPr>
            </a:lvl4pPr>
            <a:lvl5pP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EE87B7-29EC-E743-86E2-838758B568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39935" y="4000479"/>
            <a:ext cx="2464130" cy="2176153"/>
          </a:xfrm>
        </p:spPr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  <a:lvl2pPr>
              <a:defRPr>
                <a:solidFill>
                  <a:srgbClr val="0B3D29"/>
                </a:solidFill>
              </a:defRPr>
            </a:lvl2pPr>
            <a:lvl3pPr>
              <a:defRPr>
                <a:solidFill>
                  <a:srgbClr val="0B3D29"/>
                </a:solidFill>
              </a:defRPr>
            </a:lvl3pPr>
            <a:lvl4pPr>
              <a:defRPr>
                <a:solidFill>
                  <a:srgbClr val="0B3D29"/>
                </a:solidFill>
              </a:defRPr>
            </a:lvl4pPr>
            <a:lvl5pP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10078C-416F-4B4F-90EE-E50CEEC292F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2670" y="4000479"/>
            <a:ext cx="2464130" cy="2176153"/>
          </a:xfrm>
        </p:spPr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  <a:lvl2pPr>
              <a:defRPr>
                <a:solidFill>
                  <a:srgbClr val="0B3D29"/>
                </a:solidFill>
              </a:defRPr>
            </a:lvl2pPr>
            <a:lvl3pPr>
              <a:defRPr>
                <a:solidFill>
                  <a:srgbClr val="0B3D29"/>
                </a:solidFill>
              </a:defRPr>
            </a:lvl3pPr>
            <a:lvl4pPr>
              <a:defRPr>
                <a:solidFill>
                  <a:srgbClr val="0B3D29"/>
                </a:solidFill>
              </a:defRPr>
            </a:lvl4pPr>
            <a:lvl5pPr>
              <a:defRPr>
                <a:solidFill>
                  <a:srgbClr val="0B3D2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782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B3D29"/>
                </a:solidFill>
              </a:defRPr>
            </a:lvl1pPr>
            <a:lvl2pPr>
              <a:defRPr sz="2400">
                <a:solidFill>
                  <a:srgbClr val="0B3D29"/>
                </a:solidFill>
              </a:defRPr>
            </a:lvl2pPr>
            <a:lvl3pPr>
              <a:defRPr sz="2000">
                <a:solidFill>
                  <a:srgbClr val="0B3D29"/>
                </a:solidFill>
              </a:defRPr>
            </a:lvl3pPr>
            <a:lvl4pPr>
              <a:defRPr sz="1800">
                <a:solidFill>
                  <a:srgbClr val="0B3D29"/>
                </a:solidFill>
              </a:defRPr>
            </a:lvl4pPr>
            <a:lvl5pPr>
              <a:defRPr sz="1800">
                <a:solidFill>
                  <a:srgbClr val="0B3D2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B3D29"/>
                </a:solidFill>
              </a:defRPr>
            </a:lvl1pPr>
            <a:lvl2pPr>
              <a:defRPr sz="2400">
                <a:solidFill>
                  <a:srgbClr val="0B3D29"/>
                </a:solidFill>
              </a:defRPr>
            </a:lvl2pPr>
            <a:lvl3pPr>
              <a:defRPr sz="2000">
                <a:solidFill>
                  <a:srgbClr val="0B3D29"/>
                </a:solidFill>
              </a:defRPr>
            </a:lvl3pPr>
            <a:lvl4pPr>
              <a:defRPr sz="1800">
                <a:solidFill>
                  <a:srgbClr val="0B3D29"/>
                </a:solidFill>
              </a:defRPr>
            </a:lvl4pPr>
            <a:lvl5pPr>
              <a:defRPr sz="1800">
                <a:solidFill>
                  <a:srgbClr val="0B3D2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580" y="748998"/>
            <a:ext cx="5007220" cy="4282306"/>
          </a:xfrm>
        </p:spPr>
        <p:txBody>
          <a:bodyPr/>
          <a:lstStyle>
            <a:lvl1pPr marL="0" indent="0">
              <a:spcBef>
                <a:spcPts val="1776"/>
              </a:spcBef>
              <a:buFontTx/>
              <a:buNone/>
              <a:defRPr sz="2400" b="1">
                <a:solidFill>
                  <a:srgbClr val="0B3D29"/>
                </a:solidFill>
              </a:defRPr>
            </a:lvl1pPr>
            <a:lvl2pPr marL="0" indent="0">
              <a:buFontTx/>
              <a:buNone/>
              <a:defRPr sz="2000">
                <a:solidFill>
                  <a:srgbClr val="0B3D29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B3D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B3D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B3D29"/>
                </a:solidFill>
              </a:defRPr>
            </a:lvl1pPr>
            <a:lvl2pPr>
              <a:defRPr sz="2000">
                <a:solidFill>
                  <a:srgbClr val="0B3D29"/>
                </a:solidFill>
              </a:defRPr>
            </a:lvl2pPr>
            <a:lvl3pPr>
              <a:defRPr sz="1800">
                <a:solidFill>
                  <a:srgbClr val="0B3D29"/>
                </a:solidFill>
              </a:defRPr>
            </a:lvl3pPr>
            <a:lvl4pPr>
              <a:defRPr sz="1600">
                <a:solidFill>
                  <a:srgbClr val="0B3D29"/>
                </a:solidFill>
              </a:defRPr>
            </a:lvl4pPr>
            <a:lvl5pPr>
              <a:defRPr sz="1600">
                <a:solidFill>
                  <a:srgbClr val="0B3D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B3D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B3D29"/>
                </a:solidFill>
              </a:defRPr>
            </a:lvl1pPr>
            <a:lvl2pPr>
              <a:defRPr sz="2000">
                <a:solidFill>
                  <a:srgbClr val="0B3D29"/>
                </a:solidFill>
              </a:defRPr>
            </a:lvl2pPr>
            <a:lvl3pPr>
              <a:defRPr sz="1800">
                <a:solidFill>
                  <a:srgbClr val="0B3D29"/>
                </a:solidFill>
              </a:defRPr>
            </a:lvl3pPr>
            <a:lvl4pPr>
              <a:defRPr sz="1600">
                <a:solidFill>
                  <a:srgbClr val="0B3D29"/>
                </a:solidFill>
              </a:defRPr>
            </a:lvl4pPr>
            <a:lvl5pPr>
              <a:defRPr sz="1600">
                <a:solidFill>
                  <a:srgbClr val="0B3D2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dark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536018"/>
            <a:ext cx="7772400" cy="1362075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03583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985933" y="21674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892800" y="237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B3D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B3D2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light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1694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B3D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2912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83683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B3D2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 (dark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580" y="748998"/>
            <a:ext cx="5007220" cy="4282306"/>
          </a:xfrm>
        </p:spPr>
        <p:txBody>
          <a:bodyPr/>
          <a:lstStyle>
            <a:lvl1pPr marL="0" indent="0">
              <a:spcBef>
                <a:spcPts val="1776"/>
              </a:spcBef>
              <a:buFontTx/>
              <a:buNone/>
              <a:defRPr sz="2400" b="1">
                <a:solidFill>
                  <a:srgbClr val="DEA924"/>
                </a:solidFill>
              </a:defRPr>
            </a:lvl1pPr>
            <a:lvl2pPr marL="0" indent="0">
              <a:buFontTx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2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8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70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EA924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EA924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EA924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EA924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EA924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sus.service-now.com/service/?id=help" TargetMode="External"/><Relationship Id="rId2" Type="http://schemas.openxmlformats.org/officeDocument/2006/relationships/hyperlink" Target="https://amara.org/en/subtitling-platform/#get-started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sus.zoom.us/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csus.zoom.us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us.zoom.u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s.edu/information-resources-technology/panopt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sus.hosted.panopto.com/" TargetMode="Externa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sus.hosted.panopto.com/Panopto/Pages/Viewer.aspx?id=12cbd207-c0cd-4fe8-a57a-adb70182948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s.edu/mymediasit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add-captions-to-new-or-uploaded-videos-in-the-Rich/ta-p/127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sus.service-now.com/service/?id=help" TargetMode="External"/><Relationship Id="rId4" Type="http://schemas.openxmlformats.org/officeDocument/2006/relationships/hyperlink" Target="https://amara.org/en/subtitling-platform/#get-start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s.edu/information-resources-technology/get-support-consultati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sus.instructure.com/courses/56207/pages/zoom-%7C-teaching-with-zoom#fragment-6" TargetMode="External"/><Relationship Id="rId2" Type="http://schemas.openxmlformats.org/officeDocument/2006/relationships/hyperlink" Target="https://support.panopto.com/s/article/Manually-upload-Captions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sus.instructure.com/courses/56207/pages/mediasite-%7C-noteworthy-features" TargetMode="External"/><Relationship Id="rId4" Type="http://schemas.openxmlformats.org/officeDocument/2006/relationships/hyperlink" Target="https://support.microsoft.com/en-us/office/use-live-captions-in-a-teams-meeting-4be2d304-f675-4b57-8347-cbd000a21260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2l.com/blog/closed-captioning-as-universal-design/" TargetMode="External"/><Relationship Id="rId7" Type="http://schemas.openxmlformats.org/officeDocument/2006/relationships/hyperlink" Target="https://www.3playmedia.com/blog/whats-the-difference-subtitles-for-the-deaf-and-hard-of-hearing-sdh-v-closed-captions/" TargetMode="External"/><Relationship Id="rId2" Type="http://schemas.openxmlformats.org/officeDocument/2006/relationships/hyperlink" Target="https://udlguidelines.cast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cmp.org/learn/213-caption-it-yourself-basic-guidelines-for-busy-teachers-families-and-others-who-shoot-their-own-video" TargetMode="External"/><Relationship Id="rId5" Type="http://schemas.openxmlformats.org/officeDocument/2006/relationships/hyperlink" Target="https://books.apple.com/us/book/sound-is-not-enough-captioning-as-universal-design/id1047907066" TargetMode="External"/><Relationship Id="rId4" Type="http://schemas.openxmlformats.org/officeDocument/2006/relationships/hyperlink" Target="https://www.youtube.com/watch?v=ngKp9MqUGj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cmp.org/learn/captioningke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youtube/answer/3029103?hl=en" TargetMode="External"/><Relationship Id="rId2" Type="http://schemas.openxmlformats.org/officeDocument/2006/relationships/hyperlink" Target="https://www.youtube.com/watch?v=7t-1kFDPceo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Ad_TEk94B9Q" TargetMode="External"/><Relationship Id="rId4" Type="http://schemas.openxmlformats.org/officeDocument/2006/relationships/hyperlink" Target="https://www.youtube.com/watch?v=MZ7YLTGNpao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s.edu/information-resources-technology/teaching-learning/atc-training.html" TargetMode="External"/><Relationship Id="rId2" Type="http://schemas.openxmlformats.org/officeDocument/2006/relationships/hyperlink" Target="https://www.csus.edu/information-resources-technology/get-support-consultation/consultation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sus.instructure.com/courses/56207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i0edf_nJDo?t=187" TargetMode="External"/><Relationship Id="rId7" Type="http://schemas.openxmlformats.org/officeDocument/2006/relationships/hyperlink" Target="https://dcmp.org/media/9258-profiles-of-scientists-and-engineers-virtual-reality-scientis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7-XOHN2BWG4" TargetMode="External"/><Relationship Id="rId5" Type="http://schemas.openxmlformats.org/officeDocument/2006/relationships/hyperlink" Target="https://adp.acb.org/ad.html" TargetMode="External"/><Relationship Id="rId4" Type="http://schemas.openxmlformats.org/officeDocument/2006/relationships/hyperlink" Target="https://youtu.be/ILhBkFySHjM?t=3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614453" y="1226373"/>
            <a:ext cx="5216389" cy="2054722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Accessible Video for All: Closed Captioning Resources at Sac State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71109" y="3566844"/>
            <a:ext cx="4573933" cy="1233756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Presented by: </a:t>
            </a:r>
          </a:p>
          <a:p>
            <a:r>
              <a:rPr lang="en-US" sz="2800" dirty="0"/>
              <a:t>Cryssel Vera</a:t>
            </a:r>
          </a:p>
          <a:p>
            <a:r>
              <a:rPr lang="en-US" sz="2800" dirty="0"/>
              <a:t>Accessible Technology Center and UDL Program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5B5569-BA18-F84C-ADB3-C4AF03B5F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0801F1-8F07-E945-A91F-1C5E20AAD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26525"/>
          </a:xfrm>
        </p:spPr>
        <p:txBody>
          <a:bodyPr/>
          <a:lstStyle/>
          <a:p>
            <a:r>
              <a:rPr lang="en-US" dirty="0"/>
              <a:t>Representation is the “What” of learning and provides students with options for:</a:t>
            </a:r>
          </a:p>
          <a:p>
            <a:pPr lvl="1"/>
            <a:r>
              <a:rPr lang="en-US" dirty="0"/>
              <a:t>Perception</a:t>
            </a:r>
          </a:p>
          <a:p>
            <a:pPr lvl="1"/>
            <a:r>
              <a:rPr lang="en-US" dirty="0"/>
              <a:t>Language and Symbols</a:t>
            </a:r>
          </a:p>
          <a:p>
            <a:pPr lvl="1"/>
            <a:r>
              <a:rPr lang="en-US" dirty="0"/>
              <a:t>Comprehension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Let’s take a moment to discuss how closed captioned video touches each of these areas</a:t>
            </a:r>
          </a:p>
        </p:txBody>
      </p:sp>
    </p:spTree>
    <p:extLst>
      <p:ext uri="{BB962C8B-B14F-4D97-AF65-F5344CB8AC3E}">
        <p14:creationId xmlns:p14="http://schemas.microsoft.com/office/powerpoint/2010/main" val="45004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2796B5-AB65-0E4E-A291-DEB83C2A3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Opportunities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07B050-BCF6-F94A-80A3-C76F93958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many senses does someone use when watching a closed-captioned video? </a:t>
            </a:r>
          </a:p>
          <a:p>
            <a:pPr lvl="0"/>
            <a:r>
              <a:rPr lang="en-US" dirty="0"/>
              <a:t>How can students use the video player to customize their experience with captioned video? </a:t>
            </a:r>
          </a:p>
          <a:p>
            <a:pPr lvl="0"/>
            <a:r>
              <a:rPr lang="en-US" dirty="0"/>
              <a:t>How do closed captions offer alternatives for auditory information? For visual information?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5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0E03-D733-2B49-946C-F8AC5A96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Language and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970F3-310C-BC42-B40D-336B3B547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Can you think of any scenarios in your class where closed captions would clarify vocabulary used in your course? </a:t>
            </a:r>
          </a:p>
          <a:p>
            <a:pPr lvl="0"/>
            <a:r>
              <a:rPr lang="en-US" dirty="0"/>
              <a:t>How do/would closed captions help support understanding in your course?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9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A734-61E7-CF4A-8808-66676E57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9E3B-1893-2B4F-95F7-69CA31CE2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could closed captions help to highlight patterns and or relationships in content? </a:t>
            </a:r>
          </a:p>
          <a:p>
            <a:pPr lvl="0"/>
            <a:r>
              <a:rPr lang="en-US" dirty="0"/>
              <a:t>How could closed captions help with information processing e.g. retention?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94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3421-1F91-F94B-ACD4-D8BF604F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Captioning Options for Sac State Supported Video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39876-2B98-9449-A918-9F9FA3E34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03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2CA2E8-5AA8-114D-9D78-07AE57D2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Captioning Options (1 of 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B6F59-0764-FA49-AF99-22375951B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Zoom: </a:t>
            </a:r>
          </a:p>
          <a:p>
            <a:pPr lvl="1"/>
            <a:r>
              <a:rPr lang="en-US" dirty="0"/>
              <a:t>cloud-based audio/video web conferencing and recording application</a:t>
            </a:r>
          </a:p>
          <a:p>
            <a:pPr lvl="1"/>
            <a:r>
              <a:rPr lang="en-US" dirty="0"/>
              <a:t>Synchronous session: enable Live captions or have someone provide captions during session</a:t>
            </a:r>
          </a:p>
          <a:p>
            <a:pPr lvl="1"/>
            <a:r>
              <a:rPr lang="en-US" dirty="0"/>
              <a:t>Asynchronous session: auto transcription for cloud recordings</a:t>
            </a:r>
          </a:p>
          <a:p>
            <a:r>
              <a:rPr lang="en-US" dirty="0"/>
              <a:t>Panopto Video: For Asynchronous Video</a:t>
            </a:r>
          </a:p>
          <a:p>
            <a:pPr lvl="1"/>
            <a:r>
              <a:rPr lang="en-US" dirty="0"/>
              <a:t>Automatic Transcription/Captioning</a:t>
            </a:r>
          </a:p>
          <a:p>
            <a:pPr lvl="1"/>
            <a:r>
              <a:rPr lang="en-US" dirty="0"/>
              <a:t>Request Captions via 3</a:t>
            </a:r>
            <a:r>
              <a:rPr lang="en-US" baseline="30000" dirty="0"/>
              <a:t>rd</a:t>
            </a:r>
            <a:r>
              <a:rPr lang="en-US" dirty="0"/>
              <a:t> Party Vendor “Automatic Sync Technologies”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9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2CA2E8-5AA8-114D-9D78-07AE57D2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Captioning Options (2 of 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7B6F59-0764-FA49-AF99-22375951B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Canvas Video (created with built-in Media Recorder) 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hlinkClick r:id="rId2"/>
              </a:rPr>
              <a:t>Free Amara Subtitle Creation Tool</a:t>
            </a:r>
            <a:r>
              <a:rPr lang="en-US" dirty="0"/>
              <a:t> to Create your own caption file and upload via CC option</a:t>
            </a:r>
          </a:p>
          <a:p>
            <a:pPr lvl="1"/>
            <a:r>
              <a:rPr lang="en-US" dirty="0"/>
              <a:t>Download Video and </a:t>
            </a:r>
            <a:r>
              <a:rPr lang="en-US" dirty="0">
                <a:hlinkClick r:id="rId3"/>
              </a:rPr>
              <a:t>Submit Captioning Request to ATC</a:t>
            </a:r>
            <a:r>
              <a:rPr lang="en-US" dirty="0"/>
              <a:t> for captioning via 3</a:t>
            </a:r>
            <a:r>
              <a:rPr lang="en-US" baseline="30000" dirty="0"/>
              <a:t>rd</a:t>
            </a:r>
            <a:r>
              <a:rPr lang="en-US" dirty="0"/>
              <a:t> Party Vendor</a:t>
            </a:r>
          </a:p>
          <a:p>
            <a:r>
              <a:rPr lang="en-US" dirty="0"/>
              <a:t>Mediasite Video: (Going away May '22)</a:t>
            </a:r>
          </a:p>
          <a:p>
            <a:pPr lvl="1"/>
            <a:r>
              <a:rPr lang="en-US" dirty="0"/>
              <a:t>Captioning via 3</a:t>
            </a:r>
            <a:r>
              <a:rPr lang="en-US" baseline="30000" dirty="0"/>
              <a:t>rd</a:t>
            </a:r>
            <a:r>
              <a:rPr lang="en-US" dirty="0"/>
              <a:t> Party Vendor “Automatic Sync Technologies”</a:t>
            </a:r>
          </a:p>
          <a:p>
            <a:r>
              <a:rPr lang="en-US" dirty="0"/>
              <a:t>YouTube/Vimeo Video:  </a:t>
            </a:r>
            <a:r>
              <a:rPr lang="en-US" dirty="0">
                <a:hlinkClick r:id="rId3"/>
              </a:rPr>
              <a:t>Submit Captioning Request to ATC</a:t>
            </a:r>
            <a:r>
              <a:rPr lang="en-US" dirty="0"/>
              <a:t> for captioning via 3</a:t>
            </a:r>
            <a:r>
              <a:rPr lang="en-US" baseline="30000" dirty="0"/>
              <a:t>rd</a:t>
            </a:r>
            <a:r>
              <a:rPr lang="en-US" dirty="0"/>
              <a:t> Party Vendor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97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5CF2-AE16-B143-BA0A-2760B6AC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Video</a:t>
            </a:r>
            <a:br>
              <a:rPr lang="en-US" dirty="0"/>
            </a:br>
            <a:r>
              <a:rPr lang="en-US" dirty="0"/>
              <a:t>How to Enable Closed Captioning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3FD4E-D952-3B4F-BB5E-0EE1ED4E7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53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8672-A4C0-8D45-801D-46DA93BD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E32CC-778E-B04D-A2E3-A9134E71C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Cloud-based audio/video web conferencing and recording application</a:t>
            </a:r>
          </a:p>
          <a:p>
            <a:r>
              <a:rPr lang="en-US" dirty="0"/>
              <a:t>Offers screenshare, live chat, polling, breakout rooms</a:t>
            </a:r>
          </a:p>
          <a:p>
            <a:r>
              <a:rPr lang="en-US" dirty="0"/>
              <a:t>Automatic Live transcription </a:t>
            </a:r>
          </a:p>
          <a:p>
            <a:r>
              <a:rPr lang="en-US" dirty="0"/>
              <a:t>Closed Captions for Cloud Recordings</a:t>
            </a:r>
          </a:p>
          <a:p>
            <a:r>
              <a:rPr lang="en-US" dirty="0"/>
              <a:t>Available to Faculty, Staff and Students</a:t>
            </a:r>
          </a:p>
          <a:p>
            <a:r>
              <a:rPr lang="en-US" dirty="0">
                <a:hlinkClick r:id="rId2"/>
              </a:rPr>
              <a:t>https://csus.zoom.us/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672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0599A-EAF5-6747-BF9C-03F718A5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Closed Captioning in 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F12E9-9BB7-0A42-A0F0-1A13A3ED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Real Time/Live Captions</a:t>
            </a:r>
          </a:p>
          <a:p>
            <a:r>
              <a:rPr lang="en-US" dirty="0"/>
              <a:t>Login to your </a:t>
            </a:r>
            <a:r>
              <a:rPr lang="en-US" dirty="0">
                <a:hlinkClick r:id="rId2"/>
              </a:rPr>
              <a:t>external Zoom Account</a:t>
            </a:r>
            <a:endParaRPr lang="en-US" dirty="0"/>
          </a:p>
          <a:p>
            <a:r>
              <a:rPr lang="en-US" dirty="0"/>
              <a:t>Settings &gt; In Meeting Advanced &gt; closed captioning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5" name="Picture 4" descr="Enable closed captions for third party or participant from meeting advanced settings">
            <a:extLst>
              <a:ext uri="{FF2B5EF4-FFF2-40B4-BE49-F238E27FC236}">
                <a16:creationId xmlns:a16="http://schemas.microsoft.com/office/drawing/2014/main" id="{C1D8D504-874C-6944-A563-E839600C8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985847"/>
            <a:ext cx="8108999" cy="22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7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37C2-EF75-E34C-8774-0BE3522F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Meeting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7E2DD-405E-0C40-BA8B-854BFBC49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/>
              <a:t>Keep your video off when you are not asking a question/Commenting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F8BAD-6AC7-FB4A-BACC-24F0F54E37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Mute your audio when you are not asking a question/commenting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E023A7-9C6A-7646-81F1-D682A7321C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 in chat.  Use your full first &amp; last name/pronouns</a:t>
            </a:r>
            <a:endParaRPr lang="en-US"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56FF7-E64A-4242-B135-8E40FD2720D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03929" y="3735555"/>
            <a:ext cx="2464130" cy="2176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viewed in Gallery View. Enable Side by Side view for a single screen view</a:t>
            </a:r>
            <a:endParaRPr lang="en-US" sz="15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23202E-1CC7-7541-A824-EBF5D83402A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39935" y="3776214"/>
            <a:ext cx="2464130" cy="2176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3 dots next to someone’s video and click:  “Hide non-video participants”</a:t>
            </a:r>
            <a:endParaRPr lang="en-US" sz="15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4EDFD6-C98B-3745-A4F9-B1D9A988A99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6946" y="3797135"/>
            <a:ext cx="2464130" cy="2176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need help or are experiencing challenges, click on “Participants” then click the blue “raise hand” </a:t>
            </a: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oogle Shape;353;p1">
            <a:extLst>
              <a:ext uri="{FF2B5EF4-FFF2-40B4-BE49-F238E27FC236}">
                <a16:creationId xmlns:a16="http://schemas.microsoft.com/office/drawing/2014/main" id="{8BE8EB3E-314B-B247-8559-643805E7C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5078" y="2503842"/>
            <a:ext cx="1258258" cy="781506"/>
            <a:chOff x="6395916" y="3873080"/>
            <a:chExt cx="320372" cy="213602"/>
          </a:xfrm>
        </p:grpSpPr>
        <p:sp>
          <p:nvSpPr>
            <p:cNvPr id="10" name="Google Shape;354;p1">
              <a:extLst>
                <a:ext uri="{FF2B5EF4-FFF2-40B4-BE49-F238E27FC236}">
                  <a16:creationId xmlns:a16="http://schemas.microsoft.com/office/drawing/2014/main" id="{7ECA37B6-ECBF-0445-A0EE-CAC0DB699050}"/>
                </a:ext>
              </a:extLst>
            </p:cNvPr>
            <p:cNvSpPr/>
            <p:nvPr/>
          </p:nvSpPr>
          <p:spPr>
            <a:xfrm>
              <a:off x="6395916" y="3873080"/>
              <a:ext cx="320372" cy="213602"/>
            </a:xfrm>
            <a:custGeom>
              <a:avLst/>
              <a:gdLst/>
              <a:ahLst/>
              <a:cxnLst/>
              <a:rect l="l" t="t" r="r" b="b"/>
              <a:pathLst>
                <a:path w="10073" h="6716" extrusionOk="0">
                  <a:moveTo>
                    <a:pt x="9585" y="310"/>
                  </a:moveTo>
                  <a:cubicBezTo>
                    <a:pt x="9692" y="310"/>
                    <a:pt x="9763" y="394"/>
                    <a:pt x="9763" y="501"/>
                  </a:cubicBezTo>
                  <a:lnTo>
                    <a:pt x="9763" y="6228"/>
                  </a:lnTo>
                  <a:cubicBezTo>
                    <a:pt x="9763" y="6335"/>
                    <a:pt x="9692" y="6406"/>
                    <a:pt x="9585" y="6406"/>
                  </a:cubicBezTo>
                  <a:lnTo>
                    <a:pt x="488" y="6406"/>
                  </a:lnTo>
                  <a:cubicBezTo>
                    <a:pt x="381" y="6406"/>
                    <a:pt x="310" y="6335"/>
                    <a:pt x="310" y="6228"/>
                  </a:cubicBezTo>
                  <a:lnTo>
                    <a:pt x="310" y="501"/>
                  </a:lnTo>
                  <a:cubicBezTo>
                    <a:pt x="310" y="394"/>
                    <a:pt x="381" y="310"/>
                    <a:pt x="488" y="310"/>
                  </a:cubicBezTo>
                  <a:close/>
                  <a:moveTo>
                    <a:pt x="488" y="1"/>
                  </a:moveTo>
                  <a:cubicBezTo>
                    <a:pt x="227" y="1"/>
                    <a:pt x="0" y="227"/>
                    <a:pt x="0" y="501"/>
                  </a:cubicBezTo>
                  <a:lnTo>
                    <a:pt x="0" y="6228"/>
                  </a:lnTo>
                  <a:cubicBezTo>
                    <a:pt x="0" y="6490"/>
                    <a:pt x="227" y="6716"/>
                    <a:pt x="488" y="6716"/>
                  </a:cubicBezTo>
                  <a:lnTo>
                    <a:pt x="9585" y="6716"/>
                  </a:lnTo>
                  <a:cubicBezTo>
                    <a:pt x="9847" y="6716"/>
                    <a:pt x="10073" y="6490"/>
                    <a:pt x="10073" y="6228"/>
                  </a:cubicBezTo>
                  <a:lnTo>
                    <a:pt x="10073" y="501"/>
                  </a:lnTo>
                  <a:cubicBezTo>
                    <a:pt x="10073" y="227"/>
                    <a:pt x="9871" y="1"/>
                    <a:pt x="95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1" name="Google Shape;355;p1">
              <a:extLst>
                <a:ext uri="{FF2B5EF4-FFF2-40B4-BE49-F238E27FC236}">
                  <a16:creationId xmlns:a16="http://schemas.microsoft.com/office/drawing/2014/main" id="{A9845ACB-E728-8D4F-A821-02E8199BB405}"/>
                </a:ext>
              </a:extLst>
            </p:cNvPr>
            <p:cNvSpPr/>
            <p:nvPr/>
          </p:nvSpPr>
          <p:spPr>
            <a:xfrm>
              <a:off x="6427721" y="3894674"/>
              <a:ext cx="256762" cy="171175"/>
            </a:xfrm>
            <a:custGeom>
              <a:avLst/>
              <a:gdLst/>
              <a:ahLst/>
              <a:cxnLst/>
              <a:rect l="l" t="t" r="r" b="b"/>
              <a:pathLst>
                <a:path w="8073" h="5382" extrusionOk="0">
                  <a:moveTo>
                    <a:pt x="7751" y="322"/>
                  </a:moveTo>
                  <a:lnTo>
                    <a:pt x="7751" y="5060"/>
                  </a:lnTo>
                  <a:lnTo>
                    <a:pt x="310" y="5060"/>
                  </a:lnTo>
                  <a:lnTo>
                    <a:pt x="310" y="322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215"/>
                  </a:lnTo>
                  <a:cubicBezTo>
                    <a:pt x="0" y="5310"/>
                    <a:pt x="72" y="5382"/>
                    <a:pt x="155" y="5382"/>
                  </a:cubicBezTo>
                  <a:lnTo>
                    <a:pt x="7918" y="5382"/>
                  </a:lnTo>
                  <a:cubicBezTo>
                    <a:pt x="8001" y="5382"/>
                    <a:pt x="8073" y="5310"/>
                    <a:pt x="8073" y="5215"/>
                  </a:cubicBezTo>
                  <a:lnTo>
                    <a:pt x="8073" y="155"/>
                  </a:lnTo>
                  <a:cubicBezTo>
                    <a:pt x="8073" y="72"/>
                    <a:pt x="8001" y="0"/>
                    <a:pt x="791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2" name="Google Shape;356;p1">
              <a:extLst>
                <a:ext uri="{FF2B5EF4-FFF2-40B4-BE49-F238E27FC236}">
                  <a16:creationId xmlns:a16="http://schemas.microsoft.com/office/drawing/2014/main" id="{C06F9FCD-2EEE-1842-BA6C-A1D17FCB0287}"/>
                </a:ext>
              </a:extLst>
            </p:cNvPr>
            <p:cNvSpPr/>
            <p:nvPr/>
          </p:nvSpPr>
          <p:spPr>
            <a:xfrm>
              <a:off x="6411437" y="3969638"/>
              <a:ext cx="10623" cy="21627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513"/>
                  </a:lnTo>
                  <a:cubicBezTo>
                    <a:pt x="0" y="596"/>
                    <a:pt x="72" y="679"/>
                    <a:pt x="167" y="679"/>
                  </a:cubicBezTo>
                  <a:cubicBezTo>
                    <a:pt x="251" y="679"/>
                    <a:pt x="334" y="596"/>
                    <a:pt x="334" y="513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3" name="Google Shape;357;p1">
              <a:extLst>
                <a:ext uri="{FF2B5EF4-FFF2-40B4-BE49-F238E27FC236}">
                  <a16:creationId xmlns:a16="http://schemas.microsoft.com/office/drawing/2014/main" id="{A7EEAF6B-66B0-7740-9239-CC2CB5ED0904}"/>
                </a:ext>
              </a:extLst>
            </p:cNvPr>
            <p:cNvSpPr/>
            <p:nvPr/>
          </p:nvSpPr>
          <p:spPr>
            <a:xfrm>
              <a:off x="6690145" y="3964709"/>
              <a:ext cx="10623" cy="31487"/>
            </a:xfrm>
            <a:custGeom>
              <a:avLst/>
              <a:gdLst/>
              <a:ahLst/>
              <a:cxnLst/>
              <a:rect l="l" t="t" r="r" b="b"/>
              <a:pathLst>
                <a:path w="334" h="990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34"/>
                  </a:lnTo>
                  <a:cubicBezTo>
                    <a:pt x="0" y="918"/>
                    <a:pt x="84" y="989"/>
                    <a:pt x="167" y="989"/>
                  </a:cubicBezTo>
                  <a:cubicBezTo>
                    <a:pt x="251" y="989"/>
                    <a:pt x="334" y="918"/>
                    <a:pt x="334" y="834"/>
                  </a:cubicBezTo>
                  <a:lnTo>
                    <a:pt x="334" y="156"/>
                  </a:lnTo>
                  <a:cubicBezTo>
                    <a:pt x="334" y="60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4" name="Google Shape;358;p1">
              <a:extLst>
                <a:ext uri="{FF2B5EF4-FFF2-40B4-BE49-F238E27FC236}">
                  <a16:creationId xmlns:a16="http://schemas.microsoft.com/office/drawing/2014/main" id="{15E63907-5997-A142-B67F-B005D2A8C471}"/>
                </a:ext>
              </a:extLst>
            </p:cNvPr>
            <p:cNvSpPr/>
            <p:nvPr/>
          </p:nvSpPr>
          <p:spPr>
            <a:xfrm>
              <a:off x="6690144" y="3894674"/>
              <a:ext cx="10623" cy="1024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251" y="322"/>
                    <a:pt x="334" y="250"/>
                    <a:pt x="334" y="155"/>
                  </a:cubicBez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" name="Google Shape;359;p1">
              <a:extLst>
                <a:ext uri="{FF2B5EF4-FFF2-40B4-BE49-F238E27FC236}">
                  <a16:creationId xmlns:a16="http://schemas.microsoft.com/office/drawing/2014/main" id="{1271AF46-D341-664C-B516-CF158CBDE1FC}"/>
                </a:ext>
              </a:extLst>
            </p:cNvPr>
            <p:cNvSpPr/>
            <p:nvPr/>
          </p:nvSpPr>
          <p:spPr>
            <a:xfrm>
              <a:off x="6411437" y="3942763"/>
              <a:ext cx="10623" cy="15553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67" y="489"/>
                  </a:cubicBezTo>
                  <a:cubicBezTo>
                    <a:pt x="251" y="489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" name="Google Shape;360;p1">
              <a:extLst>
                <a:ext uri="{FF2B5EF4-FFF2-40B4-BE49-F238E27FC236}">
                  <a16:creationId xmlns:a16="http://schemas.microsoft.com/office/drawing/2014/main" id="{9BFEEE1C-6669-254D-A44C-F416ECC712A8}"/>
                </a:ext>
              </a:extLst>
            </p:cNvPr>
            <p:cNvSpPr/>
            <p:nvPr/>
          </p:nvSpPr>
          <p:spPr>
            <a:xfrm>
              <a:off x="6411435" y="4001825"/>
              <a:ext cx="10623" cy="15934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501"/>
                    <a:pt x="167" y="501"/>
                  </a:cubicBezTo>
                  <a:cubicBezTo>
                    <a:pt x="251" y="501"/>
                    <a:pt x="334" y="417"/>
                    <a:pt x="334" y="334"/>
                  </a:cubicBezTo>
                  <a:lnTo>
                    <a:pt x="334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7" name="Google Shape;361;p1">
              <a:extLst>
                <a:ext uri="{FF2B5EF4-FFF2-40B4-BE49-F238E27FC236}">
                  <a16:creationId xmlns:a16="http://schemas.microsoft.com/office/drawing/2014/main" id="{39A6FFC6-7BA1-9E4E-9D90-A3B4ECE5609D}"/>
                </a:ext>
              </a:extLst>
            </p:cNvPr>
            <p:cNvSpPr/>
            <p:nvPr/>
          </p:nvSpPr>
          <p:spPr>
            <a:xfrm>
              <a:off x="6448932" y="4017725"/>
              <a:ext cx="214366" cy="32218"/>
            </a:xfrm>
            <a:custGeom>
              <a:avLst/>
              <a:gdLst/>
              <a:ahLst/>
              <a:cxnLst/>
              <a:rect l="l" t="t" r="r" b="b"/>
              <a:pathLst>
                <a:path w="6740" h="1013" extrusionOk="0">
                  <a:moveTo>
                    <a:pt x="1512" y="322"/>
                  </a:moveTo>
                  <a:cubicBezTo>
                    <a:pt x="1619" y="322"/>
                    <a:pt x="1691" y="394"/>
                    <a:pt x="1691" y="501"/>
                  </a:cubicBezTo>
                  <a:cubicBezTo>
                    <a:pt x="1691" y="608"/>
                    <a:pt x="1619" y="679"/>
                    <a:pt x="1512" y="679"/>
                  </a:cubicBezTo>
                  <a:cubicBezTo>
                    <a:pt x="1417" y="679"/>
                    <a:pt x="1334" y="608"/>
                    <a:pt x="1334" y="501"/>
                  </a:cubicBezTo>
                  <a:cubicBezTo>
                    <a:pt x="1334" y="394"/>
                    <a:pt x="1417" y="322"/>
                    <a:pt x="1512" y="322"/>
                  </a:cubicBezTo>
                  <a:close/>
                  <a:moveTo>
                    <a:pt x="1512" y="1"/>
                  </a:moveTo>
                  <a:cubicBezTo>
                    <a:pt x="1298" y="1"/>
                    <a:pt x="1119" y="132"/>
                    <a:pt x="1036" y="334"/>
                  </a:cubicBezTo>
                  <a:lnTo>
                    <a:pt x="167" y="334"/>
                  </a:lnTo>
                  <a:cubicBezTo>
                    <a:pt x="72" y="334"/>
                    <a:pt x="0" y="418"/>
                    <a:pt x="0" y="501"/>
                  </a:cubicBezTo>
                  <a:cubicBezTo>
                    <a:pt x="0" y="596"/>
                    <a:pt x="72" y="668"/>
                    <a:pt x="167" y="668"/>
                  </a:cubicBezTo>
                  <a:lnTo>
                    <a:pt x="1036" y="668"/>
                  </a:lnTo>
                  <a:cubicBezTo>
                    <a:pt x="1096" y="858"/>
                    <a:pt x="1298" y="1013"/>
                    <a:pt x="1512" y="1013"/>
                  </a:cubicBezTo>
                  <a:cubicBezTo>
                    <a:pt x="1739" y="1013"/>
                    <a:pt x="1917" y="870"/>
                    <a:pt x="1989" y="668"/>
                  </a:cubicBezTo>
                  <a:lnTo>
                    <a:pt x="6572" y="668"/>
                  </a:lnTo>
                  <a:cubicBezTo>
                    <a:pt x="6668" y="668"/>
                    <a:pt x="6739" y="596"/>
                    <a:pt x="6739" y="501"/>
                  </a:cubicBezTo>
                  <a:cubicBezTo>
                    <a:pt x="6727" y="418"/>
                    <a:pt x="6668" y="334"/>
                    <a:pt x="6572" y="334"/>
                  </a:cubicBezTo>
                  <a:lnTo>
                    <a:pt x="1989" y="334"/>
                  </a:lnTo>
                  <a:cubicBezTo>
                    <a:pt x="1929" y="144"/>
                    <a:pt x="1739" y="1"/>
                    <a:pt x="15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8" name="Google Shape;362;p1">
              <a:extLst>
                <a:ext uri="{FF2B5EF4-FFF2-40B4-BE49-F238E27FC236}">
                  <a16:creationId xmlns:a16="http://schemas.microsoft.com/office/drawing/2014/main" id="{26A13283-77FC-DC4A-B734-CA1584B51FB5}"/>
                </a:ext>
              </a:extLst>
            </p:cNvPr>
            <p:cNvSpPr/>
            <p:nvPr/>
          </p:nvSpPr>
          <p:spPr>
            <a:xfrm>
              <a:off x="6535632" y="3940916"/>
              <a:ext cx="46244" cy="46181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298" y="308"/>
                  </a:moveTo>
                  <a:lnTo>
                    <a:pt x="1096" y="713"/>
                  </a:lnTo>
                  <a:cubicBezTo>
                    <a:pt x="1108" y="713"/>
                    <a:pt x="1132" y="713"/>
                    <a:pt x="1108" y="725"/>
                  </a:cubicBezTo>
                  <a:lnTo>
                    <a:pt x="310" y="1130"/>
                  </a:lnTo>
                  <a:lnTo>
                    <a:pt x="298" y="1130"/>
                  </a:lnTo>
                  <a:lnTo>
                    <a:pt x="298" y="1118"/>
                  </a:lnTo>
                  <a:lnTo>
                    <a:pt x="298" y="332"/>
                  </a:lnTo>
                  <a:lnTo>
                    <a:pt x="298" y="308"/>
                  </a:lnTo>
                  <a:close/>
                  <a:moveTo>
                    <a:pt x="303" y="0"/>
                  </a:moveTo>
                  <a:cubicBezTo>
                    <a:pt x="247" y="0"/>
                    <a:pt x="194" y="15"/>
                    <a:pt x="144" y="46"/>
                  </a:cubicBezTo>
                  <a:cubicBezTo>
                    <a:pt x="36" y="106"/>
                    <a:pt x="1" y="213"/>
                    <a:pt x="1" y="332"/>
                  </a:cubicBezTo>
                  <a:lnTo>
                    <a:pt x="1" y="1130"/>
                  </a:lnTo>
                  <a:cubicBezTo>
                    <a:pt x="1" y="1249"/>
                    <a:pt x="60" y="1356"/>
                    <a:pt x="144" y="1416"/>
                  </a:cubicBezTo>
                  <a:cubicBezTo>
                    <a:pt x="203" y="1440"/>
                    <a:pt x="263" y="1451"/>
                    <a:pt x="322" y="1451"/>
                  </a:cubicBezTo>
                  <a:cubicBezTo>
                    <a:pt x="370" y="1451"/>
                    <a:pt x="429" y="1440"/>
                    <a:pt x="477" y="1428"/>
                  </a:cubicBezTo>
                  <a:lnTo>
                    <a:pt x="1275" y="1023"/>
                  </a:lnTo>
                  <a:cubicBezTo>
                    <a:pt x="1382" y="963"/>
                    <a:pt x="1453" y="856"/>
                    <a:pt x="1453" y="725"/>
                  </a:cubicBezTo>
                  <a:cubicBezTo>
                    <a:pt x="1453" y="594"/>
                    <a:pt x="1370" y="487"/>
                    <a:pt x="1263" y="427"/>
                  </a:cubicBezTo>
                  <a:lnTo>
                    <a:pt x="453" y="35"/>
                  </a:lnTo>
                  <a:cubicBezTo>
                    <a:pt x="403" y="12"/>
                    <a:pt x="352" y="0"/>
                    <a:pt x="3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9" name="Google Shape;363;p1">
              <a:extLst>
                <a:ext uri="{FF2B5EF4-FFF2-40B4-BE49-F238E27FC236}">
                  <a16:creationId xmlns:a16="http://schemas.microsoft.com/office/drawing/2014/main" id="{327FECB9-3C26-A741-AF0D-B4A727068432}"/>
                </a:ext>
              </a:extLst>
            </p:cNvPr>
            <p:cNvSpPr/>
            <p:nvPr/>
          </p:nvSpPr>
          <p:spPr>
            <a:xfrm>
              <a:off x="6497016" y="3916233"/>
              <a:ext cx="117424" cy="96242"/>
            </a:xfrm>
            <a:custGeom>
              <a:avLst/>
              <a:gdLst/>
              <a:ahLst/>
              <a:cxnLst/>
              <a:rect l="l" t="t" r="r" b="b"/>
              <a:pathLst>
                <a:path w="3692" h="3026" extrusionOk="0">
                  <a:moveTo>
                    <a:pt x="2858" y="299"/>
                  </a:moveTo>
                  <a:cubicBezTo>
                    <a:pt x="3144" y="299"/>
                    <a:pt x="3382" y="537"/>
                    <a:pt x="3382" y="822"/>
                  </a:cubicBezTo>
                  <a:lnTo>
                    <a:pt x="3382" y="2180"/>
                  </a:lnTo>
                  <a:cubicBezTo>
                    <a:pt x="3382" y="2454"/>
                    <a:pt x="3144" y="2692"/>
                    <a:pt x="2858" y="2692"/>
                  </a:cubicBezTo>
                  <a:lnTo>
                    <a:pt x="834" y="2692"/>
                  </a:lnTo>
                  <a:cubicBezTo>
                    <a:pt x="560" y="2692"/>
                    <a:pt x="322" y="2454"/>
                    <a:pt x="322" y="2180"/>
                  </a:cubicBezTo>
                  <a:lnTo>
                    <a:pt x="322" y="822"/>
                  </a:lnTo>
                  <a:cubicBezTo>
                    <a:pt x="322" y="537"/>
                    <a:pt x="560" y="299"/>
                    <a:pt x="834" y="299"/>
                  </a:cubicBezTo>
                  <a:close/>
                  <a:moveTo>
                    <a:pt x="834" y="1"/>
                  </a:moveTo>
                  <a:cubicBezTo>
                    <a:pt x="381" y="1"/>
                    <a:pt x="0" y="370"/>
                    <a:pt x="0" y="834"/>
                  </a:cubicBezTo>
                  <a:lnTo>
                    <a:pt x="0" y="2192"/>
                  </a:lnTo>
                  <a:cubicBezTo>
                    <a:pt x="0" y="2656"/>
                    <a:pt x="381" y="3025"/>
                    <a:pt x="834" y="3025"/>
                  </a:cubicBezTo>
                  <a:lnTo>
                    <a:pt x="2858" y="3025"/>
                  </a:lnTo>
                  <a:cubicBezTo>
                    <a:pt x="3322" y="3025"/>
                    <a:pt x="3691" y="2656"/>
                    <a:pt x="3691" y="2192"/>
                  </a:cubicBezTo>
                  <a:lnTo>
                    <a:pt x="3691" y="834"/>
                  </a:lnTo>
                  <a:cubicBezTo>
                    <a:pt x="3691" y="370"/>
                    <a:pt x="3322" y="1"/>
                    <a:pt x="28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20" name="Google Shape;364;p1">
            <a:extLst>
              <a:ext uri="{FF2B5EF4-FFF2-40B4-BE49-F238E27FC236}">
                <a16:creationId xmlns:a16="http://schemas.microsoft.com/office/drawing/2014/main" id="{693C2FD4-920C-BC4A-B4E5-9F1842BC6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44465" y="2503842"/>
            <a:ext cx="655069" cy="700835"/>
            <a:chOff x="5343544" y="1509358"/>
            <a:chExt cx="244676" cy="351095"/>
          </a:xfrm>
        </p:grpSpPr>
        <p:sp>
          <p:nvSpPr>
            <p:cNvPr id="21" name="Google Shape;365;p1">
              <a:extLst>
                <a:ext uri="{FF2B5EF4-FFF2-40B4-BE49-F238E27FC236}">
                  <a16:creationId xmlns:a16="http://schemas.microsoft.com/office/drawing/2014/main" id="{377F627A-E72C-CD41-B61F-941B243702DA}"/>
                </a:ext>
              </a:extLst>
            </p:cNvPr>
            <p:cNvSpPr/>
            <p:nvPr/>
          </p:nvSpPr>
          <p:spPr>
            <a:xfrm>
              <a:off x="5430658" y="1574494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619" y="334"/>
                  </a:lnTo>
                  <a:cubicBezTo>
                    <a:pt x="715" y="334"/>
                    <a:pt x="786" y="263"/>
                    <a:pt x="786" y="168"/>
                  </a:cubicBezTo>
                  <a:cubicBezTo>
                    <a:pt x="786" y="72"/>
                    <a:pt x="715" y="1"/>
                    <a:pt x="6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2" name="Google Shape;366;p1">
              <a:extLst>
                <a:ext uri="{FF2B5EF4-FFF2-40B4-BE49-F238E27FC236}">
                  <a16:creationId xmlns:a16="http://schemas.microsoft.com/office/drawing/2014/main" id="{1FB50F8B-874C-334E-99E2-0FC0FC4991FA}"/>
                </a:ext>
              </a:extLst>
            </p:cNvPr>
            <p:cNvSpPr/>
            <p:nvPr/>
          </p:nvSpPr>
          <p:spPr>
            <a:xfrm>
              <a:off x="5447706" y="1613137"/>
              <a:ext cx="39025" cy="38643"/>
            </a:xfrm>
            <a:custGeom>
              <a:avLst/>
              <a:gdLst/>
              <a:ahLst/>
              <a:cxnLst/>
              <a:rect l="l" t="t" r="r" b="b"/>
              <a:pathLst>
                <a:path w="1227" h="1215" extrusionOk="0">
                  <a:moveTo>
                    <a:pt x="607" y="322"/>
                  </a:moveTo>
                  <a:cubicBezTo>
                    <a:pt x="774" y="322"/>
                    <a:pt x="893" y="453"/>
                    <a:pt x="893" y="608"/>
                  </a:cubicBezTo>
                  <a:cubicBezTo>
                    <a:pt x="893" y="750"/>
                    <a:pt x="774" y="893"/>
                    <a:pt x="607" y="893"/>
                  </a:cubicBezTo>
                  <a:cubicBezTo>
                    <a:pt x="453" y="893"/>
                    <a:pt x="322" y="750"/>
                    <a:pt x="322" y="608"/>
                  </a:cubicBezTo>
                  <a:cubicBezTo>
                    <a:pt x="322" y="453"/>
                    <a:pt x="464" y="322"/>
                    <a:pt x="607" y="322"/>
                  </a:cubicBezTo>
                  <a:close/>
                  <a:moveTo>
                    <a:pt x="607" y="0"/>
                  </a:moveTo>
                  <a:cubicBezTo>
                    <a:pt x="274" y="0"/>
                    <a:pt x="0" y="262"/>
                    <a:pt x="0" y="608"/>
                  </a:cubicBezTo>
                  <a:cubicBezTo>
                    <a:pt x="0" y="953"/>
                    <a:pt x="274" y="1215"/>
                    <a:pt x="607" y="1215"/>
                  </a:cubicBezTo>
                  <a:cubicBezTo>
                    <a:pt x="953" y="1215"/>
                    <a:pt x="1215" y="953"/>
                    <a:pt x="1215" y="608"/>
                  </a:cubicBezTo>
                  <a:cubicBezTo>
                    <a:pt x="1226" y="262"/>
                    <a:pt x="953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3" name="Google Shape;367;p1">
              <a:extLst>
                <a:ext uri="{FF2B5EF4-FFF2-40B4-BE49-F238E27FC236}">
                  <a16:creationId xmlns:a16="http://schemas.microsoft.com/office/drawing/2014/main" id="{12BEEEB6-3C75-EF4A-9BBA-97C2E6430318}"/>
                </a:ext>
              </a:extLst>
            </p:cNvPr>
            <p:cNvSpPr/>
            <p:nvPr/>
          </p:nvSpPr>
          <p:spPr>
            <a:xfrm>
              <a:off x="5343544" y="1509358"/>
              <a:ext cx="244676" cy="351095"/>
            </a:xfrm>
            <a:custGeom>
              <a:avLst/>
              <a:gdLst/>
              <a:ahLst/>
              <a:cxnLst/>
              <a:rect l="l" t="t" r="r" b="b"/>
              <a:pathLst>
                <a:path w="7693" h="11039" extrusionOk="0">
                  <a:moveTo>
                    <a:pt x="4728" y="311"/>
                  </a:moveTo>
                  <a:lnTo>
                    <a:pt x="4728" y="1192"/>
                  </a:lnTo>
                  <a:cubicBezTo>
                    <a:pt x="4728" y="1275"/>
                    <a:pt x="4811" y="1346"/>
                    <a:pt x="4894" y="1346"/>
                  </a:cubicBezTo>
                  <a:cubicBezTo>
                    <a:pt x="4990" y="1346"/>
                    <a:pt x="5061" y="1275"/>
                    <a:pt x="5061" y="1192"/>
                  </a:cubicBezTo>
                  <a:lnTo>
                    <a:pt x="5061" y="322"/>
                  </a:lnTo>
                  <a:cubicBezTo>
                    <a:pt x="5716" y="418"/>
                    <a:pt x="6216" y="965"/>
                    <a:pt x="6216" y="1644"/>
                  </a:cubicBezTo>
                  <a:lnTo>
                    <a:pt x="6216" y="2037"/>
                  </a:lnTo>
                  <a:lnTo>
                    <a:pt x="4418" y="2037"/>
                  </a:lnTo>
                  <a:cubicBezTo>
                    <a:pt x="4335" y="2037"/>
                    <a:pt x="4251" y="2108"/>
                    <a:pt x="4251" y="2204"/>
                  </a:cubicBezTo>
                  <a:cubicBezTo>
                    <a:pt x="4251" y="2287"/>
                    <a:pt x="4335" y="2358"/>
                    <a:pt x="4418" y="2358"/>
                  </a:cubicBezTo>
                  <a:lnTo>
                    <a:pt x="6216" y="2358"/>
                  </a:lnTo>
                  <a:lnTo>
                    <a:pt x="6216" y="2704"/>
                  </a:lnTo>
                  <a:lnTo>
                    <a:pt x="4418" y="2704"/>
                  </a:lnTo>
                  <a:cubicBezTo>
                    <a:pt x="4335" y="2704"/>
                    <a:pt x="4251" y="2775"/>
                    <a:pt x="4251" y="2870"/>
                  </a:cubicBezTo>
                  <a:cubicBezTo>
                    <a:pt x="4251" y="2966"/>
                    <a:pt x="4335" y="3037"/>
                    <a:pt x="4418" y="3037"/>
                  </a:cubicBezTo>
                  <a:lnTo>
                    <a:pt x="6216" y="3037"/>
                  </a:lnTo>
                  <a:lnTo>
                    <a:pt x="6216" y="3382"/>
                  </a:lnTo>
                  <a:lnTo>
                    <a:pt x="4894" y="3382"/>
                  </a:lnTo>
                  <a:cubicBezTo>
                    <a:pt x="4811" y="3382"/>
                    <a:pt x="4728" y="3454"/>
                    <a:pt x="4728" y="3537"/>
                  </a:cubicBezTo>
                  <a:cubicBezTo>
                    <a:pt x="4728" y="3632"/>
                    <a:pt x="4811" y="3704"/>
                    <a:pt x="4894" y="3704"/>
                  </a:cubicBezTo>
                  <a:lnTo>
                    <a:pt x="6216" y="3704"/>
                  </a:lnTo>
                  <a:lnTo>
                    <a:pt x="6216" y="4049"/>
                  </a:lnTo>
                  <a:lnTo>
                    <a:pt x="4894" y="4049"/>
                  </a:lnTo>
                  <a:cubicBezTo>
                    <a:pt x="4811" y="4049"/>
                    <a:pt x="4728" y="4121"/>
                    <a:pt x="4728" y="4216"/>
                  </a:cubicBezTo>
                  <a:cubicBezTo>
                    <a:pt x="4728" y="4299"/>
                    <a:pt x="4811" y="4371"/>
                    <a:pt x="4894" y="4371"/>
                  </a:cubicBezTo>
                  <a:lnTo>
                    <a:pt x="6216" y="4371"/>
                  </a:lnTo>
                  <a:lnTo>
                    <a:pt x="6216" y="4716"/>
                  </a:lnTo>
                  <a:lnTo>
                    <a:pt x="4418" y="4716"/>
                  </a:lnTo>
                  <a:cubicBezTo>
                    <a:pt x="4335" y="4716"/>
                    <a:pt x="4251" y="4787"/>
                    <a:pt x="4251" y="4883"/>
                  </a:cubicBezTo>
                  <a:cubicBezTo>
                    <a:pt x="4251" y="4966"/>
                    <a:pt x="4335" y="5049"/>
                    <a:pt x="4418" y="5049"/>
                  </a:cubicBezTo>
                  <a:lnTo>
                    <a:pt x="6216" y="5049"/>
                  </a:lnTo>
                  <a:lnTo>
                    <a:pt x="6216" y="5383"/>
                  </a:lnTo>
                  <a:lnTo>
                    <a:pt x="4418" y="5383"/>
                  </a:lnTo>
                  <a:cubicBezTo>
                    <a:pt x="4335" y="5383"/>
                    <a:pt x="4251" y="5466"/>
                    <a:pt x="4251" y="5549"/>
                  </a:cubicBezTo>
                  <a:cubicBezTo>
                    <a:pt x="4251" y="5645"/>
                    <a:pt x="4335" y="5716"/>
                    <a:pt x="4418" y="5716"/>
                  </a:cubicBezTo>
                  <a:lnTo>
                    <a:pt x="6216" y="5716"/>
                  </a:lnTo>
                  <a:lnTo>
                    <a:pt x="6216" y="6097"/>
                  </a:lnTo>
                  <a:cubicBezTo>
                    <a:pt x="6216" y="6788"/>
                    <a:pt x="5716" y="7335"/>
                    <a:pt x="5061" y="7430"/>
                  </a:cubicBezTo>
                  <a:lnTo>
                    <a:pt x="5061" y="6538"/>
                  </a:lnTo>
                  <a:cubicBezTo>
                    <a:pt x="5061" y="6442"/>
                    <a:pt x="4990" y="6371"/>
                    <a:pt x="4894" y="6371"/>
                  </a:cubicBezTo>
                  <a:cubicBezTo>
                    <a:pt x="4811" y="6371"/>
                    <a:pt x="4728" y="6442"/>
                    <a:pt x="4728" y="6538"/>
                  </a:cubicBezTo>
                  <a:lnTo>
                    <a:pt x="4728" y="7407"/>
                  </a:lnTo>
                  <a:lnTo>
                    <a:pt x="4394" y="7407"/>
                  </a:lnTo>
                  <a:lnTo>
                    <a:pt x="4394" y="6538"/>
                  </a:lnTo>
                  <a:cubicBezTo>
                    <a:pt x="4394" y="6442"/>
                    <a:pt x="4311" y="6371"/>
                    <a:pt x="4228" y="6371"/>
                  </a:cubicBezTo>
                  <a:cubicBezTo>
                    <a:pt x="4132" y="6371"/>
                    <a:pt x="4061" y="6442"/>
                    <a:pt x="4061" y="6538"/>
                  </a:cubicBezTo>
                  <a:lnTo>
                    <a:pt x="4061" y="7407"/>
                  </a:lnTo>
                  <a:lnTo>
                    <a:pt x="3716" y="7407"/>
                  </a:lnTo>
                  <a:lnTo>
                    <a:pt x="3716" y="6538"/>
                  </a:lnTo>
                  <a:cubicBezTo>
                    <a:pt x="3716" y="6442"/>
                    <a:pt x="3644" y="6371"/>
                    <a:pt x="3561" y="6371"/>
                  </a:cubicBezTo>
                  <a:cubicBezTo>
                    <a:pt x="3466" y="6371"/>
                    <a:pt x="3394" y="6442"/>
                    <a:pt x="3394" y="6538"/>
                  </a:cubicBezTo>
                  <a:lnTo>
                    <a:pt x="3394" y="7407"/>
                  </a:lnTo>
                  <a:lnTo>
                    <a:pt x="3049" y="7407"/>
                  </a:lnTo>
                  <a:lnTo>
                    <a:pt x="3049" y="6538"/>
                  </a:lnTo>
                  <a:cubicBezTo>
                    <a:pt x="3049" y="6442"/>
                    <a:pt x="2977" y="6371"/>
                    <a:pt x="2882" y="6371"/>
                  </a:cubicBezTo>
                  <a:cubicBezTo>
                    <a:pt x="2799" y="6371"/>
                    <a:pt x="2727" y="6442"/>
                    <a:pt x="2727" y="6538"/>
                  </a:cubicBezTo>
                  <a:lnTo>
                    <a:pt x="2727" y="7395"/>
                  </a:lnTo>
                  <a:cubicBezTo>
                    <a:pt x="2073" y="7311"/>
                    <a:pt x="1561" y="6752"/>
                    <a:pt x="1561" y="6073"/>
                  </a:cubicBezTo>
                  <a:lnTo>
                    <a:pt x="1561" y="5680"/>
                  </a:lnTo>
                  <a:lnTo>
                    <a:pt x="3358" y="5680"/>
                  </a:lnTo>
                  <a:cubicBezTo>
                    <a:pt x="3454" y="5680"/>
                    <a:pt x="3525" y="5609"/>
                    <a:pt x="3525" y="5525"/>
                  </a:cubicBezTo>
                  <a:cubicBezTo>
                    <a:pt x="3525" y="5430"/>
                    <a:pt x="3454" y="5359"/>
                    <a:pt x="3358" y="5359"/>
                  </a:cubicBezTo>
                  <a:lnTo>
                    <a:pt x="1561" y="5359"/>
                  </a:lnTo>
                  <a:lnTo>
                    <a:pt x="1561" y="5014"/>
                  </a:lnTo>
                  <a:lnTo>
                    <a:pt x="3358" y="5014"/>
                  </a:lnTo>
                  <a:cubicBezTo>
                    <a:pt x="3454" y="5014"/>
                    <a:pt x="3525" y="4942"/>
                    <a:pt x="3525" y="4847"/>
                  </a:cubicBezTo>
                  <a:cubicBezTo>
                    <a:pt x="3525" y="4763"/>
                    <a:pt x="3454" y="4680"/>
                    <a:pt x="3358" y="4680"/>
                  </a:cubicBezTo>
                  <a:lnTo>
                    <a:pt x="1561" y="4680"/>
                  </a:lnTo>
                  <a:lnTo>
                    <a:pt x="1561" y="4347"/>
                  </a:lnTo>
                  <a:lnTo>
                    <a:pt x="2894" y="4347"/>
                  </a:lnTo>
                  <a:cubicBezTo>
                    <a:pt x="2977" y="4347"/>
                    <a:pt x="3049" y="4263"/>
                    <a:pt x="3049" y="4180"/>
                  </a:cubicBezTo>
                  <a:cubicBezTo>
                    <a:pt x="3049" y="4085"/>
                    <a:pt x="2977" y="4013"/>
                    <a:pt x="2894" y="4013"/>
                  </a:cubicBezTo>
                  <a:lnTo>
                    <a:pt x="1561" y="4013"/>
                  </a:lnTo>
                  <a:lnTo>
                    <a:pt x="1561" y="3668"/>
                  </a:lnTo>
                  <a:lnTo>
                    <a:pt x="2894" y="3668"/>
                  </a:lnTo>
                  <a:cubicBezTo>
                    <a:pt x="2977" y="3668"/>
                    <a:pt x="3049" y="3597"/>
                    <a:pt x="3049" y="3513"/>
                  </a:cubicBezTo>
                  <a:cubicBezTo>
                    <a:pt x="3049" y="3418"/>
                    <a:pt x="2977" y="3347"/>
                    <a:pt x="2894" y="3347"/>
                  </a:cubicBezTo>
                  <a:lnTo>
                    <a:pt x="1561" y="3347"/>
                  </a:lnTo>
                  <a:lnTo>
                    <a:pt x="1561" y="3001"/>
                  </a:lnTo>
                  <a:lnTo>
                    <a:pt x="3358" y="3001"/>
                  </a:lnTo>
                  <a:cubicBezTo>
                    <a:pt x="3454" y="3001"/>
                    <a:pt x="3525" y="2930"/>
                    <a:pt x="3525" y="2835"/>
                  </a:cubicBezTo>
                  <a:cubicBezTo>
                    <a:pt x="3525" y="2751"/>
                    <a:pt x="3454" y="2680"/>
                    <a:pt x="3358" y="2680"/>
                  </a:cubicBezTo>
                  <a:lnTo>
                    <a:pt x="1561" y="2680"/>
                  </a:lnTo>
                  <a:lnTo>
                    <a:pt x="1561" y="2370"/>
                  </a:lnTo>
                  <a:lnTo>
                    <a:pt x="2156" y="2370"/>
                  </a:lnTo>
                  <a:cubicBezTo>
                    <a:pt x="2251" y="2370"/>
                    <a:pt x="2323" y="2287"/>
                    <a:pt x="2323" y="2204"/>
                  </a:cubicBezTo>
                  <a:cubicBezTo>
                    <a:pt x="2323" y="2108"/>
                    <a:pt x="2251" y="2037"/>
                    <a:pt x="2156" y="2037"/>
                  </a:cubicBezTo>
                  <a:lnTo>
                    <a:pt x="1561" y="2037"/>
                  </a:lnTo>
                  <a:lnTo>
                    <a:pt x="1561" y="1644"/>
                  </a:lnTo>
                  <a:cubicBezTo>
                    <a:pt x="1561" y="965"/>
                    <a:pt x="2073" y="418"/>
                    <a:pt x="2727" y="322"/>
                  </a:cubicBezTo>
                  <a:lnTo>
                    <a:pt x="2727" y="1192"/>
                  </a:lnTo>
                  <a:cubicBezTo>
                    <a:pt x="2727" y="1275"/>
                    <a:pt x="2799" y="1346"/>
                    <a:pt x="2882" y="1346"/>
                  </a:cubicBezTo>
                  <a:cubicBezTo>
                    <a:pt x="2977" y="1346"/>
                    <a:pt x="3049" y="1275"/>
                    <a:pt x="3049" y="1192"/>
                  </a:cubicBezTo>
                  <a:lnTo>
                    <a:pt x="3049" y="311"/>
                  </a:lnTo>
                  <a:lnTo>
                    <a:pt x="3394" y="311"/>
                  </a:lnTo>
                  <a:lnTo>
                    <a:pt x="3394" y="1192"/>
                  </a:lnTo>
                  <a:cubicBezTo>
                    <a:pt x="3394" y="1275"/>
                    <a:pt x="3466" y="1346"/>
                    <a:pt x="3561" y="1346"/>
                  </a:cubicBezTo>
                  <a:cubicBezTo>
                    <a:pt x="3644" y="1346"/>
                    <a:pt x="3716" y="1275"/>
                    <a:pt x="3716" y="1192"/>
                  </a:cubicBezTo>
                  <a:lnTo>
                    <a:pt x="3716" y="311"/>
                  </a:lnTo>
                  <a:lnTo>
                    <a:pt x="4061" y="311"/>
                  </a:lnTo>
                  <a:lnTo>
                    <a:pt x="4061" y="1192"/>
                  </a:lnTo>
                  <a:cubicBezTo>
                    <a:pt x="4061" y="1275"/>
                    <a:pt x="4132" y="1346"/>
                    <a:pt x="4228" y="1346"/>
                  </a:cubicBezTo>
                  <a:cubicBezTo>
                    <a:pt x="4311" y="1346"/>
                    <a:pt x="4394" y="1275"/>
                    <a:pt x="4394" y="1192"/>
                  </a:cubicBezTo>
                  <a:lnTo>
                    <a:pt x="4394" y="311"/>
                  </a:lnTo>
                  <a:close/>
                  <a:moveTo>
                    <a:pt x="6776" y="5025"/>
                  </a:moveTo>
                  <a:lnTo>
                    <a:pt x="6776" y="6192"/>
                  </a:lnTo>
                  <a:cubicBezTo>
                    <a:pt x="6776" y="7216"/>
                    <a:pt x="5942" y="8050"/>
                    <a:pt x="4906" y="8050"/>
                  </a:cubicBezTo>
                  <a:lnTo>
                    <a:pt x="2882" y="8050"/>
                  </a:lnTo>
                  <a:cubicBezTo>
                    <a:pt x="1858" y="8050"/>
                    <a:pt x="1025" y="7216"/>
                    <a:pt x="1025" y="6192"/>
                  </a:cubicBezTo>
                  <a:lnTo>
                    <a:pt x="1013" y="5025"/>
                  </a:lnTo>
                  <a:lnTo>
                    <a:pt x="1251" y="5025"/>
                  </a:lnTo>
                  <a:lnTo>
                    <a:pt x="1251" y="6085"/>
                  </a:lnTo>
                  <a:cubicBezTo>
                    <a:pt x="1251" y="6990"/>
                    <a:pt x="1977" y="7728"/>
                    <a:pt x="2882" y="7740"/>
                  </a:cubicBezTo>
                  <a:lnTo>
                    <a:pt x="4894" y="7740"/>
                  </a:lnTo>
                  <a:cubicBezTo>
                    <a:pt x="5799" y="7728"/>
                    <a:pt x="6537" y="6978"/>
                    <a:pt x="6537" y="6085"/>
                  </a:cubicBezTo>
                  <a:lnTo>
                    <a:pt x="6537" y="5025"/>
                  </a:lnTo>
                  <a:close/>
                  <a:moveTo>
                    <a:pt x="4144" y="8966"/>
                  </a:moveTo>
                  <a:lnTo>
                    <a:pt x="4144" y="9966"/>
                  </a:lnTo>
                  <a:lnTo>
                    <a:pt x="3620" y="9966"/>
                  </a:lnTo>
                  <a:lnTo>
                    <a:pt x="3620" y="8966"/>
                  </a:lnTo>
                  <a:close/>
                  <a:moveTo>
                    <a:pt x="6299" y="10300"/>
                  </a:moveTo>
                  <a:cubicBezTo>
                    <a:pt x="6561" y="10300"/>
                    <a:pt x="6787" y="10478"/>
                    <a:pt x="6859" y="10717"/>
                  </a:cubicBezTo>
                  <a:lnTo>
                    <a:pt x="918" y="10717"/>
                  </a:lnTo>
                  <a:cubicBezTo>
                    <a:pt x="1001" y="10478"/>
                    <a:pt x="1215" y="10300"/>
                    <a:pt x="1489" y="10300"/>
                  </a:cubicBezTo>
                  <a:close/>
                  <a:moveTo>
                    <a:pt x="2835" y="1"/>
                  </a:moveTo>
                  <a:cubicBezTo>
                    <a:pt x="1918" y="13"/>
                    <a:pt x="1191" y="763"/>
                    <a:pt x="1191" y="1656"/>
                  </a:cubicBezTo>
                  <a:lnTo>
                    <a:pt x="1191" y="4704"/>
                  </a:lnTo>
                  <a:lnTo>
                    <a:pt x="953" y="4704"/>
                  </a:lnTo>
                  <a:lnTo>
                    <a:pt x="953" y="4502"/>
                  </a:lnTo>
                  <a:cubicBezTo>
                    <a:pt x="953" y="4252"/>
                    <a:pt x="751" y="4037"/>
                    <a:pt x="477" y="4037"/>
                  </a:cubicBezTo>
                  <a:cubicBezTo>
                    <a:pt x="227" y="4037"/>
                    <a:pt x="1" y="4240"/>
                    <a:pt x="1" y="4502"/>
                  </a:cubicBezTo>
                  <a:lnTo>
                    <a:pt x="1" y="6168"/>
                  </a:lnTo>
                  <a:cubicBezTo>
                    <a:pt x="1" y="7716"/>
                    <a:pt x="1251" y="8966"/>
                    <a:pt x="2799" y="8966"/>
                  </a:cubicBezTo>
                  <a:lnTo>
                    <a:pt x="3227" y="8966"/>
                  </a:lnTo>
                  <a:lnTo>
                    <a:pt x="3227" y="9966"/>
                  </a:lnTo>
                  <a:lnTo>
                    <a:pt x="1406" y="9966"/>
                  </a:lnTo>
                  <a:cubicBezTo>
                    <a:pt x="906" y="9966"/>
                    <a:pt x="489" y="10371"/>
                    <a:pt x="489" y="10883"/>
                  </a:cubicBezTo>
                  <a:cubicBezTo>
                    <a:pt x="489" y="10967"/>
                    <a:pt x="572" y="11038"/>
                    <a:pt x="656" y="11038"/>
                  </a:cubicBezTo>
                  <a:lnTo>
                    <a:pt x="6966" y="11038"/>
                  </a:lnTo>
                  <a:cubicBezTo>
                    <a:pt x="7061" y="11038"/>
                    <a:pt x="7133" y="10967"/>
                    <a:pt x="7133" y="10883"/>
                  </a:cubicBezTo>
                  <a:cubicBezTo>
                    <a:pt x="7133" y="10383"/>
                    <a:pt x="6728" y="9966"/>
                    <a:pt x="6228" y="9966"/>
                  </a:cubicBezTo>
                  <a:lnTo>
                    <a:pt x="4466" y="9966"/>
                  </a:lnTo>
                  <a:lnTo>
                    <a:pt x="4466" y="8966"/>
                  </a:lnTo>
                  <a:lnTo>
                    <a:pt x="4894" y="8966"/>
                  </a:lnTo>
                  <a:cubicBezTo>
                    <a:pt x="6442" y="8966"/>
                    <a:pt x="7692" y="7728"/>
                    <a:pt x="7692" y="6168"/>
                  </a:cubicBezTo>
                  <a:lnTo>
                    <a:pt x="7692" y="5978"/>
                  </a:lnTo>
                  <a:cubicBezTo>
                    <a:pt x="7692" y="5895"/>
                    <a:pt x="7621" y="5811"/>
                    <a:pt x="7538" y="5811"/>
                  </a:cubicBezTo>
                  <a:cubicBezTo>
                    <a:pt x="7442" y="5811"/>
                    <a:pt x="7371" y="5895"/>
                    <a:pt x="7371" y="5978"/>
                  </a:cubicBezTo>
                  <a:lnTo>
                    <a:pt x="7371" y="6168"/>
                  </a:lnTo>
                  <a:cubicBezTo>
                    <a:pt x="7371" y="7538"/>
                    <a:pt x="6252" y="8657"/>
                    <a:pt x="4882" y="8657"/>
                  </a:cubicBezTo>
                  <a:lnTo>
                    <a:pt x="2858" y="8657"/>
                  </a:lnTo>
                  <a:cubicBezTo>
                    <a:pt x="1489" y="8657"/>
                    <a:pt x="370" y="7538"/>
                    <a:pt x="370" y="6168"/>
                  </a:cubicBezTo>
                  <a:lnTo>
                    <a:pt x="370" y="4502"/>
                  </a:lnTo>
                  <a:cubicBezTo>
                    <a:pt x="370" y="4418"/>
                    <a:pt x="453" y="4359"/>
                    <a:pt x="525" y="4359"/>
                  </a:cubicBezTo>
                  <a:cubicBezTo>
                    <a:pt x="596" y="4359"/>
                    <a:pt x="668" y="4430"/>
                    <a:pt x="668" y="4502"/>
                  </a:cubicBezTo>
                  <a:lnTo>
                    <a:pt x="668" y="6168"/>
                  </a:lnTo>
                  <a:cubicBezTo>
                    <a:pt x="668" y="7383"/>
                    <a:pt x="1656" y="8347"/>
                    <a:pt x="2846" y="8347"/>
                  </a:cubicBezTo>
                  <a:lnTo>
                    <a:pt x="4871" y="8347"/>
                  </a:lnTo>
                  <a:cubicBezTo>
                    <a:pt x="6073" y="8347"/>
                    <a:pt x="7037" y="7359"/>
                    <a:pt x="7037" y="6168"/>
                  </a:cubicBezTo>
                  <a:lnTo>
                    <a:pt x="7037" y="4502"/>
                  </a:lnTo>
                  <a:cubicBezTo>
                    <a:pt x="7037" y="4418"/>
                    <a:pt x="7121" y="4359"/>
                    <a:pt x="7192" y="4359"/>
                  </a:cubicBezTo>
                  <a:cubicBezTo>
                    <a:pt x="7276" y="4359"/>
                    <a:pt x="7335" y="4430"/>
                    <a:pt x="7335" y="4502"/>
                  </a:cubicBezTo>
                  <a:lnTo>
                    <a:pt x="7335" y="5252"/>
                  </a:lnTo>
                  <a:cubicBezTo>
                    <a:pt x="7335" y="5347"/>
                    <a:pt x="7418" y="5418"/>
                    <a:pt x="7502" y="5418"/>
                  </a:cubicBezTo>
                  <a:cubicBezTo>
                    <a:pt x="7585" y="5418"/>
                    <a:pt x="7668" y="5347"/>
                    <a:pt x="7668" y="5252"/>
                  </a:cubicBezTo>
                  <a:lnTo>
                    <a:pt x="7668" y="4502"/>
                  </a:lnTo>
                  <a:cubicBezTo>
                    <a:pt x="7668" y="4252"/>
                    <a:pt x="7454" y="4037"/>
                    <a:pt x="7192" y="4037"/>
                  </a:cubicBezTo>
                  <a:cubicBezTo>
                    <a:pt x="6930" y="4037"/>
                    <a:pt x="6716" y="4240"/>
                    <a:pt x="6716" y="4502"/>
                  </a:cubicBezTo>
                  <a:lnTo>
                    <a:pt x="6716" y="4704"/>
                  </a:lnTo>
                  <a:lnTo>
                    <a:pt x="6478" y="4704"/>
                  </a:lnTo>
                  <a:lnTo>
                    <a:pt x="6478" y="1656"/>
                  </a:lnTo>
                  <a:cubicBezTo>
                    <a:pt x="6478" y="739"/>
                    <a:pt x="5740" y="13"/>
                    <a:pt x="4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800"/>
              </a:pPr>
              <a:endParaRPr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24" name="Google Shape;368;p1">
            <a:extLst>
              <a:ext uri="{FF2B5EF4-FFF2-40B4-BE49-F238E27FC236}">
                <a16:creationId xmlns:a16="http://schemas.microsoft.com/office/drawing/2014/main" id="{065F6356-E098-2440-BD97-BFB4C4018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03248" y="2426795"/>
            <a:ext cx="886545" cy="832762"/>
          </a:xfrm>
          <a:custGeom>
            <a:avLst/>
            <a:gdLst/>
            <a:ahLst/>
            <a:cxnLst/>
            <a:rect l="l" t="t" r="r" b="b"/>
            <a:pathLst>
              <a:path w="10396" h="11003" extrusionOk="0">
                <a:moveTo>
                  <a:pt x="9740" y="2406"/>
                </a:moveTo>
                <a:cubicBezTo>
                  <a:pt x="9764" y="2418"/>
                  <a:pt x="9788" y="2442"/>
                  <a:pt x="9800" y="2466"/>
                </a:cubicBezTo>
                <a:cubicBezTo>
                  <a:pt x="9919" y="2620"/>
                  <a:pt x="9883" y="2847"/>
                  <a:pt x="9728" y="2966"/>
                </a:cubicBezTo>
                <a:lnTo>
                  <a:pt x="9740" y="2406"/>
                </a:lnTo>
                <a:close/>
                <a:moveTo>
                  <a:pt x="9728" y="3656"/>
                </a:moveTo>
                <a:cubicBezTo>
                  <a:pt x="9764" y="3680"/>
                  <a:pt x="9812" y="3716"/>
                  <a:pt x="9847" y="3751"/>
                </a:cubicBezTo>
                <a:cubicBezTo>
                  <a:pt x="9967" y="3918"/>
                  <a:pt x="9931" y="4144"/>
                  <a:pt x="9764" y="4275"/>
                </a:cubicBezTo>
                <a:lnTo>
                  <a:pt x="9705" y="4323"/>
                </a:lnTo>
                <a:lnTo>
                  <a:pt x="9728" y="3656"/>
                </a:lnTo>
                <a:close/>
                <a:moveTo>
                  <a:pt x="9705" y="4883"/>
                </a:moveTo>
                <a:cubicBezTo>
                  <a:pt x="9788" y="4906"/>
                  <a:pt x="9847" y="4942"/>
                  <a:pt x="9895" y="5025"/>
                </a:cubicBezTo>
                <a:cubicBezTo>
                  <a:pt x="9967" y="5109"/>
                  <a:pt x="9990" y="5216"/>
                  <a:pt x="9978" y="5299"/>
                </a:cubicBezTo>
                <a:cubicBezTo>
                  <a:pt x="9967" y="5406"/>
                  <a:pt x="9919" y="5478"/>
                  <a:pt x="9847" y="5537"/>
                </a:cubicBezTo>
                <a:lnTo>
                  <a:pt x="9705" y="5633"/>
                </a:lnTo>
                <a:lnTo>
                  <a:pt x="9705" y="4883"/>
                </a:lnTo>
                <a:close/>
                <a:moveTo>
                  <a:pt x="8835" y="8490"/>
                </a:moveTo>
                <a:lnTo>
                  <a:pt x="8835" y="8847"/>
                </a:lnTo>
                <a:lnTo>
                  <a:pt x="5264" y="8847"/>
                </a:lnTo>
                <a:lnTo>
                  <a:pt x="5264" y="8490"/>
                </a:lnTo>
                <a:close/>
                <a:moveTo>
                  <a:pt x="2299" y="6061"/>
                </a:moveTo>
                <a:lnTo>
                  <a:pt x="2323" y="6109"/>
                </a:lnTo>
                <a:lnTo>
                  <a:pt x="3894" y="8145"/>
                </a:lnTo>
                <a:lnTo>
                  <a:pt x="4466" y="8907"/>
                </a:lnTo>
                <a:lnTo>
                  <a:pt x="4192" y="9109"/>
                </a:lnTo>
                <a:lnTo>
                  <a:pt x="2013" y="6287"/>
                </a:lnTo>
                <a:lnTo>
                  <a:pt x="2299" y="6061"/>
                </a:lnTo>
                <a:close/>
                <a:moveTo>
                  <a:pt x="1656" y="6335"/>
                </a:moveTo>
                <a:lnTo>
                  <a:pt x="4037" y="9443"/>
                </a:lnTo>
                <a:lnTo>
                  <a:pt x="2858" y="10443"/>
                </a:lnTo>
                <a:lnTo>
                  <a:pt x="382" y="7192"/>
                </a:lnTo>
                <a:lnTo>
                  <a:pt x="1656" y="6335"/>
                </a:lnTo>
                <a:close/>
                <a:moveTo>
                  <a:pt x="8978" y="9169"/>
                </a:moveTo>
                <a:lnTo>
                  <a:pt x="9085" y="10705"/>
                </a:lnTo>
                <a:lnTo>
                  <a:pt x="5002" y="10705"/>
                </a:lnTo>
                <a:lnTo>
                  <a:pt x="5097" y="9169"/>
                </a:lnTo>
                <a:close/>
                <a:moveTo>
                  <a:pt x="6895" y="1"/>
                </a:moveTo>
                <a:cubicBezTo>
                  <a:pt x="6716" y="1"/>
                  <a:pt x="6538" y="84"/>
                  <a:pt x="6407" y="215"/>
                </a:cubicBezTo>
                <a:cubicBezTo>
                  <a:pt x="6276" y="346"/>
                  <a:pt x="6192" y="513"/>
                  <a:pt x="6192" y="703"/>
                </a:cubicBezTo>
                <a:lnTo>
                  <a:pt x="6192" y="727"/>
                </a:lnTo>
                <a:cubicBezTo>
                  <a:pt x="6073" y="656"/>
                  <a:pt x="5942" y="632"/>
                  <a:pt x="5811" y="632"/>
                </a:cubicBezTo>
                <a:cubicBezTo>
                  <a:pt x="5442" y="644"/>
                  <a:pt x="5144" y="953"/>
                  <a:pt x="5144" y="1323"/>
                </a:cubicBezTo>
                <a:lnTo>
                  <a:pt x="5144" y="3751"/>
                </a:lnTo>
                <a:lnTo>
                  <a:pt x="4680" y="4109"/>
                </a:lnTo>
                <a:lnTo>
                  <a:pt x="4811" y="3192"/>
                </a:lnTo>
                <a:cubicBezTo>
                  <a:pt x="4859" y="2811"/>
                  <a:pt x="4609" y="2466"/>
                  <a:pt x="4216" y="2418"/>
                </a:cubicBezTo>
                <a:cubicBezTo>
                  <a:pt x="4174" y="2411"/>
                  <a:pt x="4135" y="2408"/>
                  <a:pt x="4097" y="2408"/>
                </a:cubicBezTo>
                <a:cubicBezTo>
                  <a:pt x="3664" y="2408"/>
                  <a:pt x="3509" y="2823"/>
                  <a:pt x="3454" y="2966"/>
                </a:cubicBezTo>
                <a:lnTo>
                  <a:pt x="3180" y="3728"/>
                </a:lnTo>
                <a:cubicBezTo>
                  <a:pt x="3144" y="3811"/>
                  <a:pt x="3192" y="3906"/>
                  <a:pt x="3263" y="3930"/>
                </a:cubicBezTo>
                <a:cubicBezTo>
                  <a:pt x="3286" y="3938"/>
                  <a:pt x="3307" y="3942"/>
                  <a:pt x="3328" y="3942"/>
                </a:cubicBezTo>
                <a:cubicBezTo>
                  <a:pt x="3395" y="3942"/>
                  <a:pt x="3450" y="3901"/>
                  <a:pt x="3478" y="3847"/>
                </a:cubicBezTo>
                <a:lnTo>
                  <a:pt x="3751" y="3085"/>
                </a:lnTo>
                <a:cubicBezTo>
                  <a:pt x="3875" y="2775"/>
                  <a:pt x="3999" y="2725"/>
                  <a:pt x="4116" y="2725"/>
                </a:cubicBezTo>
                <a:cubicBezTo>
                  <a:pt x="4133" y="2725"/>
                  <a:pt x="4151" y="2726"/>
                  <a:pt x="4168" y="2728"/>
                </a:cubicBezTo>
                <a:cubicBezTo>
                  <a:pt x="4371" y="2751"/>
                  <a:pt x="4513" y="2930"/>
                  <a:pt x="4490" y="3144"/>
                </a:cubicBezTo>
                <a:lnTo>
                  <a:pt x="4335" y="4204"/>
                </a:lnTo>
                <a:cubicBezTo>
                  <a:pt x="4323" y="4299"/>
                  <a:pt x="4371" y="4406"/>
                  <a:pt x="4466" y="4466"/>
                </a:cubicBezTo>
                <a:cubicBezTo>
                  <a:pt x="4514" y="4493"/>
                  <a:pt x="4562" y="4505"/>
                  <a:pt x="4608" y="4505"/>
                </a:cubicBezTo>
                <a:cubicBezTo>
                  <a:pt x="4665" y="4505"/>
                  <a:pt x="4718" y="4487"/>
                  <a:pt x="4763" y="4454"/>
                </a:cubicBezTo>
                <a:lnTo>
                  <a:pt x="5144" y="4168"/>
                </a:lnTo>
                <a:lnTo>
                  <a:pt x="5144" y="5383"/>
                </a:lnTo>
                <a:lnTo>
                  <a:pt x="4490" y="4704"/>
                </a:lnTo>
                <a:cubicBezTo>
                  <a:pt x="4353" y="4573"/>
                  <a:pt x="4177" y="4507"/>
                  <a:pt x="4001" y="4507"/>
                </a:cubicBezTo>
                <a:cubicBezTo>
                  <a:pt x="3826" y="4507"/>
                  <a:pt x="3650" y="4573"/>
                  <a:pt x="3513" y="4704"/>
                </a:cubicBezTo>
                <a:lnTo>
                  <a:pt x="3490" y="4740"/>
                </a:lnTo>
                <a:cubicBezTo>
                  <a:pt x="3370" y="4871"/>
                  <a:pt x="3311" y="5014"/>
                  <a:pt x="3311" y="5204"/>
                </a:cubicBezTo>
                <a:cubicBezTo>
                  <a:pt x="3311" y="5347"/>
                  <a:pt x="3359" y="5502"/>
                  <a:pt x="3454" y="5621"/>
                </a:cubicBezTo>
                <a:cubicBezTo>
                  <a:pt x="3454" y="5633"/>
                  <a:pt x="3478" y="5633"/>
                  <a:pt x="3478" y="5645"/>
                </a:cubicBezTo>
                <a:cubicBezTo>
                  <a:pt x="3478" y="5656"/>
                  <a:pt x="3490" y="5656"/>
                  <a:pt x="3501" y="5680"/>
                </a:cubicBezTo>
                <a:lnTo>
                  <a:pt x="5025" y="8073"/>
                </a:lnTo>
                <a:lnTo>
                  <a:pt x="5037" y="8085"/>
                </a:lnTo>
                <a:cubicBezTo>
                  <a:pt x="5037" y="8097"/>
                  <a:pt x="5049" y="8121"/>
                  <a:pt x="5049" y="8133"/>
                </a:cubicBezTo>
                <a:lnTo>
                  <a:pt x="5049" y="8145"/>
                </a:lnTo>
                <a:lnTo>
                  <a:pt x="5049" y="8157"/>
                </a:lnTo>
                <a:cubicBezTo>
                  <a:pt x="5025" y="8181"/>
                  <a:pt x="4990" y="8192"/>
                  <a:pt x="4966" y="8216"/>
                </a:cubicBezTo>
                <a:cubicBezTo>
                  <a:pt x="4942" y="8240"/>
                  <a:pt x="4918" y="8264"/>
                  <a:pt x="4906" y="8300"/>
                </a:cubicBezTo>
                <a:cubicBezTo>
                  <a:pt x="4799" y="8335"/>
                  <a:pt x="4692" y="8383"/>
                  <a:pt x="4621" y="8443"/>
                </a:cubicBezTo>
                <a:lnTo>
                  <a:pt x="4537" y="8502"/>
                </a:lnTo>
                <a:lnTo>
                  <a:pt x="2870" y="6311"/>
                </a:lnTo>
                <a:lnTo>
                  <a:pt x="2608" y="5978"/>
                </a:lnTo>
                <a:cubicBezTo>
                  <a:pt x="2668" y="5895"/>
                  <a:pt x="2728" y="5811"/>
                  <a:pt x="2751" y="5740"/>
                </a:cubicBezTo>
                <a:lnTo>
                  <a:pt x="3204" y="4525"/>
                </a:lnTo>
                <a:cubicBezTo>
                  <a:pt x="3239" y="4442"/>
                  <a:pt x="3192" y="4347"/>
                  <a:pt x="3120" y="4323"/>
                </a:cubicBezTo>
                <a:cubicBezTo>
                  <a:pt x="3098" y="4315"/>
                  <a:pt x="3077" y="4311"/>
                  <a:pt x="3056" y="4311"/>
                </a:cubicBezTo>
                <a:cubicBezTo>
                  <a:pt x="2989" y="4311"/>
                  <a:pt x="2933" y="4352"/>
                  <a:pt x="2906" y="4406"/>
                </a:cubicBezTo>
                <a:lnTo>
                  <a:pt x="2454" y="5621"/>
                </a:lnTo>
                <a:lnTo>
                  <a:pt x="2454" y="5633"/>
                </a:lnTo>
                <a:cubicBezTo>
                  <a:pt x="2454" y="5645"/>
                  <a:pt x="2442" y="5680"/>
                  <a:pt x="2394" y="5716"/>
                </a:cubicBezTo>
                <a:cubicBezTo>
                  <a:pt x="2357" y="5693"/>
                  <a:pt x="2313" y="5682"/>
                  <a:pt x="2267" y="5682"/>
                </a:cubicBezTo>
                <a:cubicBezTo>
                  <a:pt x="2197" y="5682"/>
                  <a:pt x="2124" y="5708"/>
                  <a:pt x="2073" y="5752"/>
                </a:cubicBezTo>
                <a:lnTo>
                  <a:pt x="1739" y="6002"/>
                </a:lnTo>
                <a:cubicBezTo>
                  <a:pt x="1698" y="5981"/>
                  <a:pt x="1653" y="5970"/>
                  <a:pt x="1607" y="5970"/>
                </a:cubicBezTo>
                <a:cubicBezTo>
                  <a:pt x="1546" y="5970"/>
                  <a:pt x="1484" y="5990"/>
                  <a:pt x="1430" y="6037"/>
                </a:cubicBezTo>
                <a:lnTo>
                  <a:pt x="156" y="6907"/>
                </a:lnTo>
                <a:cubicBezTo>
                  <a:pt x="72" y="6954"/>
                  <a:pt x="37" y="7026"/>
                  <a:pt x="13" y="7121"/>
                </a:cubicBezTo>
                <a:cubicBezTo>
                  <a:pt x="1" y="7204"/>
                  <a:pt x="37" y="7300"/>
                  <a:pt x="72" y="7359"/>
                </a:cubicBezTo>
                <a:lnTo>
                  <a:pt x="2561" y="10621"/>
                </a:lnTo>
                <a:cubicBezTo>
                  <a:pt x="2620" y="10693"/>
                  <a:pt x="2704" y="10740"/>
                  <a:pt x="2787" y="10740"/>
                </a:cubicBezTo>
                <a:lnTo>
                  <a:pt x="2823" y="10740"/>
                </a:lnTo>
                <a:cubicBezTo>
                  <a:pt x="2894" y="10740"/>
                  <a:pt x="2966" y="10705"/>
                  <a:pt x="3025" y="10657"/>
                </a:cubicBezTo>
                <a:lnTo>
                  <a:pt x="4204" y="9645"/>
                </a:lnTo>
                <a:cubicBezTo>
                  <a:pt x="4287" y="9574"/>
                  <a:pt x="4323" y="9455"/>
                  <a:pt x="4311" y="9347"/>
                </a:cubicBezTo>
                <a:lnTo>
                  <a:pt x="4633" y="9097"/>
                </a:lnTo>
                <a:cubicBezTo>
                  <a:pt x="4692" y="9050"/>
                  <a:pt x="4740" y="8978"/>
                  <a:pt x="4752" y="8895"/>
                </a:cubicBezTo>
                <a:cubicBezTo>
                  <a:pt x="4752" y="8847"/>
                  <a:pt x="4752" y="8800"/>
                  <a:pt x="4740" y="8752"/>
                </a:cubicBezTo>
                <a:lnTo>
                  <a:pt x="4823" y="8681"/>
                </a:lnTo>
                <a:cubicBezTo>
                  <a:pt x="4847" y="8669"/>
                  <a:pt x="4859" y="8657"/>
                  <a:pt x="4883" y="8657"/>
                </a:cubicBezTo>
                <a:lnTo>
                  <a:pt x="4883" y="8847"/>
                </a:lnTo>
                <a:cubicBezTo>
                  <a:pt x="4799" y="8895"/>
                  <a:pt x="4728" y="8990"/>
                  <a:pt x="4728" y="9109"/>
                </a:cubicBezTo>
                <a:lnTo>
                  <a:pt x="4633" y="10657"/>
                </a:lnTo>
                <a:cubicBezTo>
                  <a:pt x="4633" y="10752"/>
                  <a:pt x="4668" y="10836"/>
                  <a:pt x="4728" y="10895"/>
                </a:cubicBezTo>
                <a:cubicBezTo>
                  <a:pt x="4787" y="10955"/>
                  <a:pt x="4871" y="11002"/>
                  <a:pt x="4942" y="11002"/>
                </a:cubicBezTo>
                <a:lnTo>
                  <a:pt x="9038" y="11002"/>
                </a:lnTo>
                <a:cubicBezTo>
                  <a:pt x="9133" y="11002"/>
                  <a:pt x="9205" y="10979"/>
                  <a:pt x="9264" y="10895"/>
                </a:cubicBezTo>
                <a:cubicBezTo>
                  <a:pt x="9324" y="10836"/>
                  <a:pt x="9347" y="10752"/>
                  <a:pt x="9347" y="10657"/>
                </a:cubicBezTo>
                <a:lnTo>
                  <a:pt x="9264" y="9109"/>
                </a:lnTo>
                <a:cubicBezTo>
                  <a:pt x="9264" y="8990"/>
                  <a:pt x="9193" y="8907"/>
                  <a:pt x="9097" y="8847"/>
                </a:cubicBezTo>
                <a:lnTo>
                  <a:pt x="9097" y="8431"/>
                </a:lnTo>
                <a:cubicBezTo>
                  <a:pt x="9097" y="8359"/>
                  <a:pt x="9074" y="8264"/>
                  <a:pt x="9014" y="8216"/>
                </a:cubicBezTo>
                <a:cubicBezTo>
                  <a:pt x="8978" y="8192"/>
                  <a:pt x="8931" y="8157"/>
                  <a:pt x="8907" y="8145"/>
                </a:cubicBezTo>
                <a:lnTo>
                  <a:pt x="8907" y="8026"/>
                </a:lnTo>
                <a:cubicBezTo>
                  <a:pt x="8907" y="7919"/>
                  <a:pt x="8966" y="7728"/>
                  <a:pt x="9038" y="7490"/>
                </a:cubicBezTo>
                <a:cubicBezTo>
                  <a:pt x="9074" y="7407"/>
                  <a:pt x="9026" y="7311"/>
                  <a:pt x="8954" y="7288"/>
                </a:cubicBezTo>
                <a:cubicBezTo>
                  <a:pt x="8932" y="7279"/>
                  <a:pt x="8911" y="7275"/>
                  <a:pt x="8890" y="7275"/>
                </a:cubicBezTo>
                <a:cubicBezTo>
                  <a:pt x="8823" y="7275"/>
                  <a:pt x="8768" y="7316"/>
                  <a:pt x="8740" y="7371"/>
                </a:cubicBezTo>
                <a:cubicBezTo>
                  <a:pt x="8669" y="7561"/>
                  <a:pt x="8573" y="7835"/>
                  <a:pt x="8573" y="8014"/>
                </a:cubicBezTo>
                <a:lnTo>
                  <a:pt x="8573" y="8121"/>
                </a:lnTo>
                <a:lnTo>
                  <a:pt x="5406" y="8121"/>
                </a:lnTo>
                <a:cubicBezTo>
                  <a:pt x="5395" y="8014"/>
                  <a:pt x="5347" y="7919"/>
                  <a:pt x="5323" y="7859"/>
                </a:cubicBezTo>
                <a:lnTo>
                  <a:pt x="3787" y="5454"/>
                </a:lnTo>
                <a:cubicBezTo>
                  <a:pt x="3787" y="5442"/>
                  <a:pt x="3775" y="5442"/>
                  <a:pt x="3751" y="5418"/>
                </a:cubicBezTo>
                <a:cubicBezTo>
                  <a:pt x="3609" y="5275"/>
                  <a:pt x="3609" y="5049"/>
                  <a:pt x="3751" y="4906"/>
                </a:cubicBezTo>
                <a:cubicBezTo>
                  <a:pt x="3829" y="4829"/>
                  <a:pt x="3924" y="4790"/>
                  <a:pt x="4018" y="4790"/>
                </a:cubicBezTo>
                <a:cubicBezTo>
                  <a:pt x="4112" y="4790"/>
                  <a:pt x="4204" y="4829"/>
                  <a:pt x="4275" y="4906"/>
                </a:cubicBezTo>
                <a:lnTo>
                  <a:pt x="5025" y="5656"/>
                </a:lnTo>
                <a:cubicBezTo>
                  <a:pt x="5072" y="5711"/>
                  <a:pt x="5140" y="5740"/>
                  <a:pt x="5211" y="5740"/>
                </a:cubicBezTo>
                <a:cubicBezTo>
                  <a:pt x="5248" y="5740"/>
                  <a:pt x="5286" y="5732"/>
                  <a:pt x="5323" y="5716"/>
                </a:cubicBezTo>
                <a:cubicBezTo>
                  <a:pt x="5418" y="5680"/>
                  <a:pt x="5478" y="5585"/>
                  <a:pt x="5478" y="5466"/>
                </a:cubicBezTo>
                <a:lnTo>
                  <a:pt x="5478" y="3799"/>
                </a:lnTo>
                <a:lnTo>
                  <a:pt x="5478" y="1287"/>
                </a:lnTo>
                <a:cubicBezTo>
                  <a:pt x="5478" y="1073"/>
                  <a:pt x="5645" y="918"/>
                  <a:pt x="5835" y="918"/>
                </a:cubicBezTo>
                <a:cubicBezTo>
                  <a:pt x="5942" y="918"/>
                  <a:pt x="6037" y="942"/>
                  <a:pt x="6109" y="1013"/>
                </a:cubicBezTo>
                <a:cubicBezTo>
                  <a:pt x="6180" y="1096"/>
                  <a:pt x="6216" y="1180"/>
                  <a:pt x="6216" y="1287"/>
                </a:cubicBezTo>
                <a:lnTo>
                  <a:pt x="6216" y="4454"/>
                </a:lnTo>
                <a:cubicBezTo>
                  <a:pt x="6216" y="4549"/>
                  <a:pt x="6287" y="4621"/>
                  <a:pt x="6371" y="4621"/>
                </a:cubicBezTo>
                <a:cubicBezTo>
                  <a:pt x="6466" y="4621"/>
                  <a:pt x="6538" y="4549"/>
                  <a:pt x="6538" y="4454"/>
                </a:cubicBezTo>
                <a:lnTo>
                  <a:pt x="6538" y="1287"/>
                </a:lnTo>
                <a:lnTo>
                  <a:pt x="6538" y="680"/>
                </a:lnTo>
                <a:cubicBezTo>
                  <a:pt x="6538" y="572"/>
                  <a:pt x="6585" y="477"/>
                  <a:pt x="6645" y="418"/>
                </a:cubicBezTo>
                <a:cubicBezTo>
                  <a:pt x="6716" y="346"/>
                  <a:pt x="6811" y="322"/>
                  <a:pt x="6895" y="322"/>
                </a:cubicBezTo>
                <a:cubicBezTo>
                  <a:pt x="7002" y="322"/>
                  <a:pt x="7085" y="358"/>
                  <a:pt x="7145" y="418"/>
                </a:cubicBezTo>
                <a:cubicBezTo>
                  <a:pt x="7228" y="501"/>
                  <a:pt x="7252" y="584"/>
                  <a:pt x="7252" y="680"/>
                </a:cubicBezTo>
                <a:lnTo>
                  <a:pt x="7252" y="4454"/>
                </a:lnTo>
                <a:cubicBezTo>
                  <a:pt x="7252" y="4549"/>
                  <a:pt x="7323" y="4621"/>
                  <a:pt x="7419" y="4621"/>
                </a:cubicBezTo>
                <a:cubicBezTo>
                  <a:pt x="7502" y="4621"/>
                  <a:pt x="7585" y="4549"/>
                  <a:pt x="7585" y="4454"/>
                </a:cubicBezTo>
                <a:lnTo>
                  <a:pt x="7585" y="1430"/>
                </a:lnTo>
                <a:cubicBezTo>
                  <a:pt x="7585" y="1334"/>
                  <a:pt x="7621" y="1239"/>
                  <a:pt x="7681" y="1180"/>
                </a:cubicBezTo>
                <a:cubicBezTo>
                  <a:pt x="7740" y="1120"/>
                  <a:pt x="7847" y="1073"/>
                  <a:pt x="7942" y="1073"/>
                </a:cubicBezTo>
                <a:cubicBezTo>
                  <a:pt x="8038" y="1073"/>
                  <a:pt x="8133" y="1120"/>
                  <a:pt x="8192" y="1180"/>
                </a:cubicBezTo>
                <a:cubicBezTo>
                  <a:pt x="8264" y="1251"/>
                  <a:pt x="8300" y="1346"/>
                  <a:pt x="8300" y="1430"/>
                </a:cubicBezTo>
                <a:lnTo>
                  <a:pt x="8300" y="4454"/>
                </a:lnTo>
                <a:cubicBezTo>
                  <a:pt x="8300" y="4549"/>
                  <a:pt x="8371" y="4621"/>
                  <a:pt x="8454" y="4621"/>
                </a:cubicBezTo>
                <a:cubicBezTo>
                  <a:pt x="8550" y="4621"/>
                  <a:pt x="8621" y="4549"/>
                  <a:pt x="8621" y="4454"/>
                </a:cubicBezTo>
                <a:lnTo>
                  <a:pt x="8621" y="2168"/>
                </a:lnTo>
                <a:cubicBezTo>
                  <a:pt x="8621" y="1954"/>
                  <a:pt x="8788" y="1787"/>
                  <a:pt x="8990" y="1787"/>
                </a:cubicBezTo>
                <a:cubicBezTo>
                  <a:pt x="9097" y="1787"/>
                  <a:pt x="9193" y="1835"/>
                  <a:pt x="9252" y="1894"/>
                </a:cubicBezTo>
                <a:cubicBezTo>
                  <a:pt x="9324" y="1966"/>
                  <a:pt x="9347" y="2061"/>
                  <a:pt x="9347" y="2144"/>
                </a:cubicBezTo>
                <a:lnTo>
                  <a:pt x="9324" y="5883"/>
                </a:lnTo>
                <a:lnTo>
                  <a:pt x="9324" y="5918"/>
                </a:lnTo>
                <a:cubicBezTo>
                  <a:pt x="9312" y="6180"/>
                  <a:pt x="9228" y="6430"/>
                  <a:pt x="9085" y="6657"/>
                </a:cubicBezTo>
                <a:cubicBezTo>
                  <a:pt x="9038" y="6728"/>
                  <a:pt x="9050" y="6835"/>
                  <a:pt x="9133" y="6883"/>
                </a:cubicBezTo>
                <a:cubicBezTo>
                  <a:pt x="9158" y="6900"/>
                  <a:pt x="9188" y="6908"/>
                  <a:pt x="9218" y="6908"/>
                </a:cubicBezTo>
                <a:cubicBezTo>
                  <a:pt x="9271" y="6908"/>
                  <a:pt x="9324" y="6881"/>
                  <a:pt x="9347" y="6835"/>
                </a:cubicBezTo>
                <a:cubicBezTo>
                  <a:pt x="9526" y="6585"/>
                  <a:pt x="9621" y="6299"/>
                  <a:pt x="9645" y="6002"/>
                </a:cubicBezTo>
                <a:lnTo>
                  <a:pt x="9978" y="5752"/>
                </a:lnTo>
                <a:cubicBezTo>
                  <a:pt x="10336" y="5573"/>
                  <a:pt x="10395" y="5144"/>
                  <a:pt x="10157" y="4847"/>
                </a:cubicBezTo>
                <a:cubicBezTo>
                  <a:pt x="10086" y="4740"/>
                  <a:pt x="9967" y="4668"/>
                  <a:pt x="9847" y="4621"/>
                </a:cubicBezTo>
                <a:lnTo>
                  <a:pt x="9967" y="4525"/>
                </a:lnTo>
                <a:cubicBezTo>
                  <a:pt x="10109" y="4406"/>
                  <a:pt x="10205" y="4263"/>
                  <a:pt x="10228" y="4073"/>
                </a:cubicBezTo>
                <a:cubicBezTo>
                  <a:pt x="10264" y="3894"/>
                  <a:pt x="10205" y="3716"/>
                  <a:pt x="10097" y="3561"/>
                </a:cubicBezTo>
                <a:cubicBezTo>
                  <a:pt x="10026" y="3454"/>
                  <a:pt x="9907" y="3382"/>
                  <a:pt x="9788" y="3335"/>
                </a:cubicBezTo>
                <a:lnTo>
                  <a:pt x="9919" y="3239"/>
                </a:lnTo>
                <a:cubicBezTo>
                  <a:pt x="10062" y="3120"/>
                  <a:pt x="10157" y="2966"/>
                  <a:pt x="10181" y="2775"/>
                </a:cubicBezTo>
                <a:cubicBezTo>
                  <a:pt x="10217" y="2597"/>
                  <a:pt x="10157" y="2418"/>
                  <a:pt x="10050" y="2263"/>
                </a:cubicBezTo>
                <a:cubicBezTo>
                  <a:pt x="9967" y="2144"/>
                  <a:pt x="9847" y="2073"/>
                  <a:pt x="9705" y="2025"/>
                </a:cubicBezTo>
                <a:cubicBezTo>
                  <a:pt x="9681" y="1906"/>
                  <a:pt x="9621" y="1811"/>
                  <a:pt x="9526" y="1715"/>
                </a:cubicBezTo>
                <a:cubicBezTo>
                  <a:pt x="9395" y="1585"/>
                  <a:pt x="9228" y="1513"/>
                  <a:pt x="9038" y="1513"/>
                </a:cubicBezTo>
                <a:cubicBezTo>
                  <a:pt x="8907" y="1513"/>
                  <a:pt x="8788" y="1549"/>
                  <a:pt x="8669" y="1608"/>
                </a:cubicBezTo>
                <a:lnTo>
                  <a:pt x="8669" y="1465"/>
                </a:lnTo>
                <a:cubicBezTo>
                  <a:pt x="8669" y="1287"/>
                  <a:pt x="8597" y="1108"/>
                  <a:pt x="8454" y="977"/>
                </a:cubicBezTo>
                <a:cubicBezTo>
                  <a:pt x="8323" y="834"/>
                  <a:pt x="8157" y="763"/>
                  <a:pt x="7966" y="763"/>
                </a:cubicBezTo>
                <a:cubicBezTo>
                  <a:pt x="7835" y="763"/>
                  <a:pt x="7716" y="799"/>
                  <a:pt x="7597" y="870"/>
                </a:cubicBezTo>
                <a:lnTo>
                  <a:pt x="7597" y="703"/>
                </a:lnTo>
                <a:cubicBezTo>
                  <a:pt x="7597" y="525"/>
                  <a:pt x="7526" y="346"/>
                  <a:pt x="7383" y="215"/>
                </a:cubicBezTo>
                <a:cubicBezTo>
                  <a:pt x="7252" y="84"/>
                  <a:pt x="7085" y="1"/>
                  <a:pt x="689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5" name="Google Shape;371;p1">
            <a:extLst>
              <a:ext uri="{FF2B5EF4-FFF2-40B4-BE49-F238E27FC236}">
                <a16:creationId xmlns:a16="http://schemas.microsoft.com/office/drawing/2014/main" id="{6F2FAA13-D797-E446-BF7B-270C4FC52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018" r="4026" b="27039"/>
          <a:stretch/>
        </p:blipFill>
        <p:spPr>
          <a:xfrm>
            <a:off x="403929" y="4828246"/>
            <a:ext cx="2584330" cy="118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69;p1">
            <a:extLst>
              <a:ext uri="{FF2B5EF4-FFF2-40B4-BE49-F238E27FC236}">
                <a16:creationId xmlns:a16="http://schemas.microsoft.com/office/drawing/2014/main" id="{7C74C3FA-516F-AF49-A98E-27FEF04AB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359" r="6974" b="17539"/>
          <a:stretch/>
        </p:blipFill>
        <p:spPr>
          <a:xfrm>
            <a:off x="3398930" y="4920137"/>
            <a:ext cx="2877011" cy="1069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70;p1">
            <a:extLst>
              <a:ext uri="{FF2B5EF4-FFF2-40B4-BE49-F238E27FC236}">
                <a16:creationId xmlns:a16="http://schemas.microsoft.com/office/drawing/2014/main" id="{86192441-A214-334B-94AF-A52D3C90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717" t="21339" r="18149"/>
          <a:stretch/>
        </p:blipFill>
        <p:spPr>
          <a:xfrm>
            <a:off x="7152314" y="4920137"/>
            <a:ext cx="1031503" cy="850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847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0A73-CAE9-1D4C-9CB3-4F86D44B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Enabling Auto-Transcript During Zoom Session</a:t>
            </a:r>
          </a:p>
        </p:txBody>
      </p:sp>
      <p:pic>
        <p:nvPicPr>
          <p:cNvPr id="4" name="Content Placeholder 3" descr="Click the &quot;Enable Auto-Transcription&quot; button under Live Transcript ">
            <a:extLst>
              <a:ext uri="{FF2B5EF4-FFF2-40B4-BE49-F238E27FC236}">
                <a16:creationId xmlns:a16="http://schemas.microsoft.com/office/drawing/2014/main" id="{2AA6B8FB-4F5F-6344-9E43-5D3505A92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75" y="2352080"/>
            <a:ext cx="61150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38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BC26-E340-C141-A7A6-0CD420ED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Full Transcript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90121-8990-AE4B-952C-0652F771B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2897"/>
            <a:ext cx="8229600" cy="41265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lick the &quot;view full transcript&quot; option under the CC button">
            <a:extLst>
              <a:ext uri="{FF2B5EF4-FFF2-40B4-BE49-F238E27FC236}">
                <a16:creationId xmlns:a16="http://schemas.microsoft.com/office/drawing/2014/main" id="{CE3D0623-D5CA-2346-A3D8-5CE2A721C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25" y="2774634"/>
            <a:ext cx="2238375" cy="1543050"/>
          </a:xfrm>
          <a:prstGeom prst="rect">
            <a:avLst/>
          </a:prstGeom>
        </p:spPr>
      </p:pic>
      <p:pic>
        <p:nvPicPr>
          <p:cNvPr id="7" name="Content Placeholder 3" descr="Full transcript displays to the right of the Zoom window when you choose to view it during zoom session">
            <a:extLst>
              <a:ext uri="{FF2B5EF4-FFF2-40B4-BE49-F238E27FC236}">
                <a16:creationId xmlns:a16="http://schemas.microsoft.com/office/drawing/2014/main" id="{765ED0B0-2487-7249-9EE1-3A7AC52BA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091" y="2095784"/>
            <a:ext cx="6033784" cy="32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48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3668-C984-D54C-A062-D4E5240A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Zoom Cloud Recordings – Transcription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1610-B46B-E645-B535-2794CA417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417638"/>
            <a:ext cx="7972425" cy="4011612"/>
          </a:xfrm>
        </p:spPr>
        <p:txBody>
          <a:bodyPr>
            <a:normAutofit/>
          </a:bodyPr>
          <a:lstStyle/>
          <a:p>
            <a:r>
              <a:rPr lang="en-US" dirty="0"/>
              <a:t>Audio Transcription Automatically Generated (.vtt file)</a:t>
            </a:r>
          </a:p>
          <a:p>
            <a:r>
              <a:rPr lang="en-US" dirty="0"/>
              <a:t>Transcript displays to the Right of Video </a:t>
            </a:r>
          </a:p>
          <a:p>
            <a:r>
              <a:rPr lang="en-US" dirty="0"/>
              <a:t>Use CC button to Display Transcript Text on Video </a:t>
            </a:r>
          </a:p>
          <a:p>
            <a:r>
              <a:rPr lang="en-US" dirty="0"/>
              <a:t>Edit Transcripts as needed via external Zoom account: </a:t>
            </a:r>
            <a:r>
              <a:rPr lang="en-US" dirty="0">
                <a:hlinkClick r:id="rId3"/>
              </a:rPr>
              <a:t>http://csus.zoom.us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06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CB1D-086C-524C-997F-0F9B3455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Zoom Recordings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904E-2927-704C-98D1-975808766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7362"/>
            <a:ext cx="8059003" cy="33289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Canvas</a:t>
            </a:r>
          </a:p>
          <a:p>
            <a:pPr lvl="1"/>
            <a:r>
              <a:rPr lang="en-US" dirty="0"/>
              <a:t>From Zoom page in course, click Cloud Recordings Tab</a:t>
            </a:r>
          </a:p>
          <a:p>
            <a:pPr lvl="1"/>
            <a:r>
              <a:rPr lang="en-US" dirty="0"/>
              <a:t>Select Recording and playback file labeled “Recording-1” </a:t>
            </a:r>
          </a:p>
          <a:p>
            <a:r>
              <a:rPr lang="en-US" dirty="0"/>
              <a:t>External Zoom Account (csus.zoom.us)</a:t>
            </a:r>
          </a:p>
          <a:p>
            <a:pPr lvl="1"/>
            <a:r>
              <a:rPr lang="en-US" dirty="0"/>
              <a:t>Go to Recordings page and choose Cloud Recordings</a:t>
            </a:r>
          </a:p>
          <a:p>
            <a:pPr lvl="1"/>
            <a:r>
              <a:rPr lang="en-US" dirty="0"/>
              <a:t>Select Recording and playback file labeled “Recording-1”</a:t>
            </a:r>
          </a:p>
          <a:p>
            <a:pPr lvl="1"/>
            <a:r>
              <a:rPr lang="en-US" dirty="0"/>
              <a:t>Get “Copy Shareable Link” if needed for posting</a:t>
            </a:r>
          </a:p>
        </p:txBody>
      </p:sp>
    </p:spTree>
    <p:extLst>
      <p:ext uri="{BB962C8B-B14F-4D97-AF65-F5344CB8AC3E}">
        <p14:creationId xmlns:p14="http://schemas.microsoft.com/office/powerpoint/2010/main" val="2475156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BB91-B6AF-1944-BF6A-BE18D52A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Zoom Audio Transcript &amp; Closed Captions</a:t>
            </a:r>
          </a:p>
        </p:txBody>
      </p:sp>
      <p:pic>
        <p:nvPicPr>
          <p:cNvPr id="4" name="Content Placeholder 3" descr="Zoom video recording will display audio transcript to the right. Use CC button to displays text on video">
            <a:extLst>
              <a:ext uri="{FF2B5EF4-FFF2-40B4-BE49-F238E27FC236}">
                <a16:creationId xmlns:a16="http://schemas.microsoft.com/office/drawing/2014/main" id="{B7864C6B-19B2-7F4B-97C2-EF8D7BAE6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020" y="1920478"/>
            <a:ext cx="6297961" cy="3737372"/>
          </a:xfrm>
          <a:prstGeom prst="rect">
            <a:avLst/>
          </a:prstGeom>
          <a:ln w="63500">
            <a:solidFill>
              <a:srgbClr val="0B3D29"/>
            </a:solidFill>
          </a:ln>
        </p:spPr>
      </p:pic>
    </p:spTree>
    <p:extLst>
      <p:ext uri="{BB962C8B-B14F-4D97-AF65-F5344CB8AC3E}">
        <p14:creationId xmlns:p14="http://schemas.microsoft.com/office/powerpoint/2010/main" val="3063060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87979-D9AF-A54F-B372-BFAC976F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Panopto Video</a:t>
            </a:r>
            <a:br>
              <a:rPr lang="en-US" dirty="0"/>
            </a:br>
            <a:r>
              <a:rPr lang="en-US" dirty="0"/>
              <a:t>How to Request Closed Captioning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7AA2E-E6AB-C04D-B01A-CBF2F757E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0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4ED43C-C563-7B44-A861-18D87DFE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Panopto (1 of 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0E24C-70CF-3348-9261-7E8DC0293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544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New Lecture/Capture system to replace Mediasite in Spring 2022</a:t>
            </a:r>
          </a:p>
          <a:p>
            <a:r>
              <a:rPr lang="en-US" dirty="0"/>
              <a:t>Use </a:t>
            </a:r>
            <a:r>
              <a:rPr lang="en-US" dirty="0">
                <a:hlinkClick r:id="rId3"/>
              </a:rPr>
              <a:t>Panopto</a:t>
            </a:r>
            <a:r>
              <a:rPr lang="en-US" dirty="0"/>
              <a:t> to record/upload class lectures, for video assignments</a:t>
            </a:r>
          </a:p>
          <a:p>
            <a:r>
              <a:rPr lang="en-US" dirty="0"/>
              <a:t>Automatic Closed Captioning is integrated into Panopto system</a:t>
            </a:r>
          </a:p>
          <a:p>
            <a:pPr lvl="1"/>
            <a:r>
              <a:rPr lang="en-US" dirty="0"/>
              <a:t>Not 100% accurate but you can edit captions as needed</a:t>
            </a:r>
          </a:p>
          <a:p>
            <a:r>
              <a:rPr lang="en-US" dirty="0"/>
              <a:t>Option to Request Closed Captioning from 3</a:t>
            </a:r>
            <a:r>
              <a:rPr lang="en-US" baseline="30000" dirty="0"/>
              <a:t>rd</a:t>
            </a:r>
            <a:r>
              <a:rPr lang="en-US" dirty="0"/>
              <a:t> Party Vendor for accurate captioning!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7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D3CC-0166-F04C-98F8-DF4C8530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Panopto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FAD0C-BC72-2C40-A3F6-1D98B44BF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Panopto directly from within Canvas</a:t>
            </a:r>
          </a:p>
          <a:p>
            <a:r>
              <a:rPr lang="en-US" dirty="0"/>
              <a:t>It is not necessary to upload Zoom recordings into Panopto  </a:t>
            </a:r>
          </a:p>
          <a:p>
            <a:pPr lvl="1"/>
            <a:r>
              <a:rPr lang="en-US" dirty="0"/>
              <a:t>Display under My Folder &gt; “Meeting Recordings” folder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44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7DD0-70D3-954C-8348-3F1B7BE1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Login to Panopto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91D9D3-D408-3448-B422-86D2E44E0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C37DC-5DBF-C94C-B2F2-1327AFA470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Go to: </a:t>
            </a:r>
            <a:r>
              <a:rPr lang="en-US" dirty="0">
                <a:hlinkClick r:id="rId2"/>
              </a:rPr>
              <a:t>https://csus.hosted.panopto.com/</a:t>
            </a:r>
            <a:endParaRPr lang="en-US" dirty="0"/>
          </a:p>
          <a:p>
            <a:r>
              <a:rPr lang="en-US" dirty="0"/>
              <a:t>Choose “Canvas (CSUS SSO) and click “Sign in”</a:t>
            </a:r>
          </a:p>
          <a:p>
            <a:r>
              <a:rPr lang="en-US" dirty="0"/>
              <a:t>Login with Sac State Credentials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F7793B-345E-7B45-AEA8-258E4E093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Through Canvas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EC7DFC-610D-4C42-AFFF-0B23AF828D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Go to a Canvas Course and click “Settings” from course menu</a:t>
            </a:r>
          </a:p>
          <a:p>
            <a:r>
              <a:rPr lang="en-US" dirty="0"/>
              <a:t>From “Navigation” Tab locate “Panopto Recordings” option and select “Enable”</a:t>
            </a:r>
          </a:p>
          <a:p>
            <a:r>
              <a:rPr lang="en-US" dirty="0"/>
              <a:t>Panopto link is now available on course menu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19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7C12-BDFD-C34E-B480-09D918FF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Request Captions in Panopto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1F04C-312C-8942-B32D-75AD4591E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Step 1: Delete Machine Generated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CC3FD-933C-8E44-AA7C-8121CDFEC5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Locate Video and Click “Settings”</a:t>
            </a:r>
          </a:p>
          <a:p>
            <a:r>
              <a:rPr lang="en-US" dirty="0"/>
              <a:t>Click the “Captions” menu option</a:t>
            </a:r>
          </a:p>
          <a:p>
            <a:r>
              <a:rPr lang="en-US" dirty="0"/>
              <a:t>Expand “Available Captions” area</a:t>
            </a:r>
          </a:p>
          <a:p>
            <a:r>
              <a:rPr lang="en-US" dirty="0"/>
              <a:t>Click Delete Captions (deleted machine generated captions) </a:t>
            </a:r>
          </a:p>
          <a:p>
            <a:r>
              <a:rPr lang="en-US" dirty="0"/>
              <a:t>Close settings window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B700C-D4AD-3B49-8603-AF6636466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Step 2:  Request Vendor Captioning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DA374-E70B-3F46-AC58-5B5B96C780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Open “Settings” again, </a:t>
            </a:r>
          </a:p>
          <a:p>
            <a:r>
              <a:rPr lang="en-US" dirty="0"/>
              <a:t>Under “Request Captions” Select “AutomaticSync Captions (AST CaptionSync)” option for captions through vendor.</a:t>
            </a:r>
          </a:p>
          <a:p>
            <a:r>
              <a:rPr lang="en-US" dirty="0"/>
              <a:t>Click “Order” button to submit request</a:t>
            </a:r>
          </a:p>
          <a:p>
            <a:r>
              <a:rPr lang="en-US" dirty="0"/>
              <a:t>Captions take 3-5 business days to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2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0A73-CAE9-1D4C-9CB3-4F86D44B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Enabling Auto-Transcript During Zoom Session</a:t>
            </a:r>
          </a:p>
        </p:txBody>
      </p:sp>
      <p:pic>
        <p:nvPicPr>
          <p:cNvPr id="4" name="Content Placeholder 3" descr="Click the &quot;Enable Auto-Transcription&quot; button under Live Transcript ">
            <a:extLst>
              <a:ext uri="{FF2B5EF4-FFF2-40B4-BE49-F238E27FC236}">
                <a16:creationId xmlns:a16="http://schemas.microsoft.com/office/drawing/2014/main" id="{2AA6B8FB-4F5F-6344-9E43-5D3505A92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475" y="2352080"/>
            <a:ext cx="611505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25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A439-EEE4-5944-BA91-C7D193A0F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Panopto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A93A2-7BF0-7D42-909A-2793AB42F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to Login and Request Captions Demonstration</a:t>
            </a:r>
          </a:p>
        </p:txBody>
      </p:sp>
    </p:spTree>
    <p:extLst>
      <p:ext uri="{BB962C8B-B14F-4D97-AF65-F5344CB8AC3E}">
        <p14:creationId xmlns:p14="http://schemas.microsoft.com/office/powerpoint/2010/main" val="392030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6A96-423B-1845-918F-41A730FC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Panopto Video with Captions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CA574-666A-B947-AA63-8A26EF43E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0163"/>
            <a:ext cx="8229600" cy="3676284"/>
          </a:xfrm>
        </p:spPr>
        <p:txBody>
          <a:bodyPr/>
          <a:lstStyle/>
          <a:p>
            <a:pPr algn="ctr"/>
            <a:r>
              <a:rPr lang="en-US" dirty="0">
                <a:hlinkClick r:id="rId3"/>
              </a:rPr>
              <a:t>Sample Panopto Recording with Captions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Panopto video displays text transcript and captions">
            <a:extLst>
              <a:ext uri="{FF2B5EF4-FFF2-40B4-BE49-F238E27FC236}">
                <a16:creationId xmlns:a16="http://schemas.microsoft.com/office/drawing/2014/main" id="{70F2D434-B6A2-0941-976D-9E2227AA4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51" y="2077938"/>
            <a:ext cx="7407323" cy="347989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26537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FFFC5-4DC7-754A-B67D-D4749EA3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Closed Captioning</a:t>
            </a:r>
            <a:br>
              <a:rPr lang="en-US" dirty="0"/>
            </a:br>
            <a:r>
              <a:rPr lang="en-US" dirty="0"/>
              <a:t>Mediasite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BBF17-0981-BC49-A356-0A940475E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46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68ECD-0DE4-1F4E-8C7A-D717122F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12ECA-298B-7A47-BA2A-FCFCCDA52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 Capture System &amp; Media Server (to be replaced by Panopto Spring 2022)</a:t>
            </a:r>
          </a:p>
          <a:p>
            <a:r>
              <a:rPr lang="en-US" dirty="0"/>
              <a:t>Record or Upload Existing Videos</a:t>
            </a:r>
          </a:p>
          <a:p>
            <a:r>
              <a:rPr lang="en-US" dirty="0"/>
              <a:t>Edit Videos (Basic Cuts/Edits)</a:t>
            </a:r>
          </a:p>
          <a:p>
            <a:r>
              <a:rPr lang="en-US" b="1" dirty="0"/>
              <a:t>Request Free Closed Captions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21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A818-6841-E94C-91EE-60FBAF12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Video to Mediasite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1CD7D6-0F76-694F-99C4-78E8CE1BE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543050"/>
            <a:ext cx="8043862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Video should be in .mp4 format</a:t>
            </a:r>
          </a:p>
          <a:p>
            <a:r>
              <a:rPr lang="en-US" dirty="0"/>
              <a:t>Login to </a:t>
            </a:r>
            <a:r>
              <a:rPr lang="en-US" dirty="0">
                <a:hlinkClick r:id="rId3"/>
              </a:rPr>
              <a:t>Mediasite</a:t>
            </a:r>
            <a:r>
              <a:rPr lang="en-US" dirty="0"/>
              <a:t> or enable My Mediasite Link in Canvas</a:t>
            </a:r>
          </a:p>
          <a:p>
            <a:r>
              <a:rPr lang="en-US" dirty="0"/>
              <a:t>Add Media from computer</a:t>
            </a:r>
          </a:p>
          <a:p>
            <a:pPr lvl="1"/>
            <a:r>
              <a:rPr lang="en-US" dirty="0"/>
              <a:t>Wait for it to upload/process</a:t>
            </a:r>
          </a:p>
          <a:p>
            <a:pPr lvl="1"/>
            <a:r>
              <a:rPr lang="en-US" dirty="0"/>
              <a:t>Edit Visibility –Viewable</a:t>
            </a:r>
          </a:p>
          <a:p>
            <a:pPr lvl="1"/>
            <a:r>
              <a:rPr lang="en-US" dirty="0"/>
              <a:t>Request Closed Captions</a:t>
            </a:r>
          </a:p>
          <a:p>
            <a:pPr lvl="1"/>
            <a:r>
              <a:rPr lang="en-US" dirty="0"/>
              <a:t>Get Share Link/Embed Code or Use Canvas to Locate Video</a:t>
            </a:r>
          </a:p>
        </p:txBody>
      </p:sp>
    </p:spTree>
    <p:extLst>
      <p:ext uri="{BB962C8B-B14F-4D97-AF65-F5344CB8AC3E}">
        <p14:creationId xmlns:p14="http://schemas.microsoft.com/office/powerpoint/2010/main" val="2977195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26D7-411F-E148-9215-5313F12E8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Mediasite Interface</a:t>
            </a:r>
          </a:p>
        </p:txBody>
      </p:sp>
      <p:pic>
        <p:nvPicPr>
          <p:cNvPr id="4" name="Content Placeholder 3" descr="Mediasite interface displays all of your videos">
            <a:extLst>
              <a:ext uri="{FF2B5EF4-FFF2-40B4-BE49-F238E27FC236}">
                <a16:creationId xmlns:a16="http://schemas.microsoft.com/office/drawing/2014/main" id="{677A0B82-6AFD-E04B-8031-C01A00708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1920480"/>
            <a:ext cx="6172200" cy="3351229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B3D29"/>
            </a:solidFill>
          </a:ln>
        </p:spPr>
      </p:pic>
    </p:spTree>
    <p:extLst>
      <p:ext uri="{BB962C8B-B14F-4D97-AF65-F5344CB8AC3E}">
        <p14:creationId xmlns:p14="http://schemas.microsoft.com/office/powerpoint/2010/main" val="3722298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B9B7-E68E-E540-81E1-A63AD19A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Mediasite - Request Closed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B779-75E7-4341-872B-0FA8AE6E0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385" y="1417638"/>
            <a:ext cx="7768988" cy="4140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Open Video</a:t>
            </a:r>
          </a:p>
          <a:p>
            <a:r>
              <a:rPr lang="en-US" dirty="0"/>
              <a:t>Edit Details Link</a:t>
            </a:r>
          </a:p>
          <a:p>
            <a:pPr lvl="1"/>
            <a:r>
              <a:rPr lang="en-US" dirty="0"/>
              <a:t>Delivery &gt; Audio Transcription</a:t>
            </a:r>
          </a:p>
          <a:p>
            <a:pPr lvl="1"/>
            <a:r>
              <a:rPr lang="en-US" dirty="0"/>
              <a:t>Choose Provider for Captioning:  Automatic Sync Technologies</a:t>
            </a:r>
          </a:p>
          <a:p>
            <a:pPr lvl="1"/>
            <a:r>
              <a:rPr lang="en-US" dirty="0"/>
              <a:t> Save</a:t>
            </a:r>
          </a:p>
          <a:p>
            <a:r>
              <a:rPr lang="en-US" dirty="0"/>
              <a:t>Captions process 3-5 days</a:t>
            </a:r>
          </a:p>
          <a:p>
            <a:r>
              <a:rPr lang="en-US" dirty="0"/>
              <a:t>CC button becomes available on Video</a:t>
            </a:r>
          </a:p>
        </p:txBody>
      </p:sp>
    </p:spTree>
    <p:extLst>
      <p:ext uri="{BB962C8B-B14F-4D97-AF65-F5344CB8AC3E}">
        <p14:creationId xmlns:p14="http://schemas.microsoft.com/office/powerpoint/2010/main" val="1400489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689C-A49D-4A42-B200-1907E6443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Captions in Mediasite</a:t>
            </a:r>
          </a:p>
        </p:txBody>
      </p:sp>
      <p:pic>
        <p:nvPicPr>
          <p:cNvPr id="4" name="Content Placeholder 3" descr="Request Closed Captions via the Edit Details page using the Delivery Tab adn Audio Transcription setting">
            <a:extLst>
              <a:ext uri="{FF2B5EF4-FFF2-40B4-BE49-F238E27FC236}">
                <a16:creationId xmlns:a16="http://schemas.microsoft.com/office/drawing/2014/main" id="{E2EA10F3-8FF8-E242-95DA-4B6DA5BF3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2202" y="1851422"/>
            <a:ext cx="6439598" cy="3943350"/>
          </a:xfrm>
          <a:prstGeom prst="rect">
            <a:avLst/>
          </a:prstGeom>
          <a:ln w="38100">
            <a:solidFill>
              <a:srgbClr val="0B3D29"/>
            </a:solidFill>
          </a:ln>
        </p:spPr>
      </p:pic>
    </p:spTree>
    <p:extLst>
      <p:ext uri="{BB962C8B-B14F-4D97-AF65-F5344CB8AC3E}">
        <p14:creationId xmlns:p14="http://schemas.microsoft.com/office/powerpoint/2010/main" val="3353591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702912-454E-2D4A-9B2D-4FE7E8B1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Canvas Video</a:t>
            </a:r>
            <a:br>
              <a:rPr lang="en-US" dirty="0"/>
            </a:br>
            <a:r>
              <a:rPr lang="en-US" dirty="0"/>
              <a:t>How to add/request Closed Captions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4851C-AB9C-5344-A06D-114A983E8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33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3A7-6E5A-CF46-B507-E2EFECC0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A941B-9ED2-B647-B276-98606CD29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Video Created or uploaded with built-in “Upload/Record Media” option in Rich Content Editor Areas</a:t>
            </a:r>
          </a:p>
          <a:p>
            <a:pPr lvl="1"/>
            <a:r>
              <a:rPr lang="en-US" dirty="0">
                <a:hlinkClick r:id="rId3"/>
              </a:rPr>
              <a:t>Upload caption file </a:t>
            </a:r>
            <a:r>
              <a:rPr lang="en-US" dirty="0"/>
              <a:t>directly </a:t>
            </a:r>
            <a:r>
              <a:rPr lang="en-US"/>
              <a:t>through RCE – video options</a:t>
            </a:r>
            <a:endParaRPr lang="en-US" dirty="0"/>
          </a:p>
          <a:p>
            <a:pPr lvl="1"/>
            <a:r>
              <a:rPr lang="en-US" dirty="0"/>
              <a:t>Use </a:t>
            </a:r>
            <a:r>
              <a:rPr lang="en-US" dirty="0">
                <a:hlinkClick r:id="rId4"/>
              </a:rPr>
              <a:t>Free Amara Subtitle Creation Tool</a:t>
            </a:r>
            <a:r>
              <a:rPr lang="en-US" dirty="0"/>
              <a:t> to Create your own caption file and upload via CC option</a:t>
            </a:r>
          </a:p>
          <a:p>
            <a:pPr lvl="1"/>
            <a:r>
              <a:rPr lang="en-US" dirty="0"/>
              <a:t>Download Video and </a:t>
            </a:r>
            <a:r>
              <a:rPr lang="en-US" dirty="0">
                <a:hlinkClick r:id="rId5"/>
              </a:rPr>
              <a:t>Submit Captioning Request to ATC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3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0CF0-9F8D-F041-9128-EFCC55E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808B-657E-824D-ACCB-2B4D11015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Define “Closed Captions”</a:t>
            </a:r>
          </a:p>
          <a:p>
            <a:r>
              <a:rPr lang="en-US" dirty="0"/>
              <a:t>Explain when closed captions should be used</a:t>
            </a:r>
          </a:p>
          <a:p>
            <a:r>
              <a:rPr lang="en-US" dirty="0"/>
              <a:t>Explain the difference between caption types</a:t>
            </a:r>
          </a:p>
          <a:p>
            <a:r>
              <a:rPr lang="en-US" dirty="0"/>
              <a:t>Identify video tools available at Sac State to record and/or host video for courses</a:t>
            </a:r>
          </a:p>
          <a:p>
            <a:r>
              <a:rPr lang="en-US" dirty="0"/>
              <a:t>Describe how to request closed captions for videos you create/host on Sac State supported video tools</a:t>
            </a:r>
          </a:p>
          <a:p>
            <a:r>
              <a:rPr lang="en-US" dirty="0"/>
              <a:t>Review how to post closed-captioned videos in a Canvas Course</a:t>
            </a:r>
          </a:p>
        </p:txBody>
      </p:sp>
    </p:spTree>
    <p:extLst>
      <p:ext uri="{BB962C8B-B14F-4D97-AF65-F5344CB8AC3E}">
        <p14:creationId xmlns:p14="http://schemas.microsoft.com/office/powerpoint/2010/main" val="4006952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DF14-00B1-0448-AFC5-8EFA8B66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Canvas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F9AEE-4084-D743-A8B1-074440628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5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46EE8-53DA-E948-9581-A4E1497F3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Closed Captioning Other Video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8DFC9-8121-C145-ABFB-8421C5DE4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769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123B-5A26-9A48-BD8C-5B80797F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B14CC-FBD1-EA4D-9724-2C0638B0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not hosted on Zoom, Panopto or Mediasite? </a:t>
            </a:r>
          </a:p>
          <a:p>
            <a:pPr lvl="1"/>
            <a:r>
              <a:rPr lang="en-US" dirty="0"/>
              <a:t>E.g. YouTube, Vimeo, exported from Camtasia. </a:t>
            </a:r>
          </a:p>
          <a:p>
            <a:r>
              <a:rPr lang="en-US" dirty="0">
                <a:hlinkClick r:id="rId3"/>
              </a:rPr>
              <a:t>Submit Request Form on IRT site</a:t>
            </a:r>
            <a:endParaRPr lang="en-US" dirty="0"/>
          </a:p>
          <a:p>
            <a:r>
              <a:rPr lang="en-US" dirty="0"/>
              <a:t>Provide URL’s to videos or Video .mp4 File</a:t>
            </a:r>
          </a:p>
          <a:p>
            <a:r>
              <a:rPr lang="en-US" dirty="0"/>
              <a:t>Captioning Takes 3-5 Business Days</a:t>
            </a:r>
          </a:p>
        </p:txBody>
      </p:sp>
    </p:spTree>
    <p:extLst>
      <p:ext uri="{BB962C8B-B14F-4D97-AF65-F5344CB8AC3E}">
        <p14:creationId xmlns:p14="http://schemas.microsoft.com/office/powerpoint/2010/main" val="3522777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80BC-05C3-3047-9C36-B2DF0A25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Post Captioned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3300-7EBA-E048-9250-1C5CEE4CB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47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54CE8F-3CAB-424F-8FDD-7C92C510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Post Captioned Video to Canvas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C696C-58C5-EF48-85DB-05E2C3080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Enable Course Menu Links</a:t>
            </a:r>
            <a:r>
              <a:rPr lang="en-US" dirty="0"/>
              <a:t>:  Enable “Zoom” and “Panopto Recordings” links in course menu</a:t>
            </a:r>
          </a:p>
          <a:p>
            <a:r>
              <a:rPr lang="en-US" b="1" dirty="0"/>
              <a:t>Embed Video in Rich Content Editor Area(s)</a:t>
            </a:r>
            <a:r>
              <a:rPr lang="en-US" dirty="0"/>
              <a:t>: Use Apps or Panopto Recording buttons on toolbar to embed video</a:t>
            </a:r>
          </a:p>
          <a:p>
            <a:r>
              <a:rPr lang="en-US" b="1" dirty="0"/>
              <a:t>Post to Modules</a:t>
            </a:r>
            <a:r>
              <a:rPr lang="en-US" dirty="0"/>
              <a:t>: Add video share link as External</a:t>
            </a:r>
            <a:r>
              <a:rPr lang="en-US" b="1" dirty="0"/>
              <a:t> </a:t>
            </a:r>
            <a:r>
              <a:rPr lang="en-US" dirty="0"/>
              <a:t>URL</a:t>
            </a:r>
          </a:p>
        </p:txBody>
      </p:sp>
    </p:spTree>
    <p:extLst>
      <p:ext uri="{BB962C8B-B14F-4D97-AF65-F5344CB8AC3E}">
        <p14:creationId xmlns:p14="http://schemas.microsoft.com/office/powerpoint/2010/main" val="386252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992CE-43A9-8545-B3C8-20E61459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 and Panopto Recording Buttons on RCE</a:t>
            </a:r>
          </a:p>
        </p:txBody>
      </p:sp>
      <p:pic>
        <p:nvPicPr>
          <p:cNvPr id="4" name="Content Placeholder 3" descr="Apps and Panopto recording buttons display on RCE toolbar.">
            <a:extLst>
              <a:ext uri="{FF2B5EF4-FFF2-40B4-BE49-F238E27FC236}">
                <a16:creationId xmlns:a16="http://schemas.microsoft.com/office/drawing/2014/main" id="{4004FF80-95A4-E74D-BA46-28D7C9AF0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049" y="1920479"/>
            <a:ext cx="7567903" cy="35595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4696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AA2E5-A830-0F47-82D1-1CF68AAC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Embed Mediasite Video in Canvas Course</a:t>
            </a:r>
          </a:p>
        </p:txBody>
      </p:sp>
      <p:pic>
        <p:nvPicPr>
          <p:cNvPr id="4" name="Content Placeholder 3" descr="Medisite video is embedded on a Canvas page.">
            <a:extLst>
              <a:ext uri="{FF2B5EF4-FFF2-40B4-BE49-F238E27FC236}">
                <a16:creationId xmlns:a16="http://schemas.microsoft.com/office/drawing/2014/main" id="{1448CF66-6383-B042-ADD0-3C62B5C86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898" y="2061567"/>
            <a:ext cx="5496206" cy="3596283"/>
          </a:xfrm>
          <a:prstGeom prst="rect">
            <a:avLst/>
          </a:prstGeom>
          <a:noFill/>
          <a:ln w="38100">
            <a:solidFill>
              <a:srgbClr val="0B3D29"/>
            </a:solidFill>
          </a:ln>
        </p:spPr>
      </p:pic>
    </p:spTree>
    <p:extLst>
      <p:ext uri="{BB962C8B-B14F-4D97-AF65-F5344CB8AC3E}">
        <p14:creationId xmlns:p14="http://schemas.microsoft.com/office/powerpoint/2010/main" val="3346431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8FFA7-3CCC-5E42-B829-D51872A1C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Panopto Lecture</a:t>
            </a:r>
          </a:p>
        </p:txBody>
      </p:sp>
      <p:pic>
        <p:nvPicPr>
          <p:cNvPr id="4" name="Content Placeholder 3" descr="Panopto embedded lecture example on a page">
            <a:extLst>
              <a:ext uri="{FF2B5EF4-FFF2-40B4-BE49-F238E27FC236}">
                <a16:creationId xmlns:a16="http://schemas.microsoft.com/office/drawing/2014/main" id="{AE8F8B3A-39B1-9A4C-8329-963FC7D66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473" y="1742870"/>
            <a:ext cx="6353054" cy="405190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93539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2F6C-951A-7C4C-8166-00C864787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Captioning Resources at Sac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C8A8-194F-8946-BDF2-D7F8880EF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>
                <a:hlinkClick r:id="rId2"/>
              </a:rPr>
              <a:t>Panopto Captioning</a:t>
            </a:r>
            <a:r>
              <a:rPr lang="en-US" dirty="0"/>
              <a:t> </a:t>
            </a:r>
          </a:p>
          <a:p>
            <a:pPr lvl="0"/>
            <a:r>
              <a:rPr lang="en-US" u="sng" dirty="0">
                <a:hlinkClick r:id="rId3"/>
              </a:rPr>
              <a:t>Zoom Captioning</a:t>
            </a:r>
            <a:endParaRPr lang="en-US" dirty="0"/>
          </a:p>
          <a:p>
            <a:pPr lvl="0"/>
            <a:r>
              <a:rPr lang="en-US" u="sng" dirty="0">
                <a:hlinkClick r:id="rId4"/>
              </a:rPr>
              <a:t>Using Live Captioning in Teams Meetings</a:t>
            </a:r>
            <a:endParaRPr lang="en-US" u="sng" dirty="0"/>
          </a:p>
          <a:p>
            <a:r>
              <a:rPr lang="en-US" u="sng" dirty="0">
                <a:hlinkClick r:id="rId5"/>
              </a:rPr>
              <a:t>Mediasite Captioning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27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6E96-752F-5E41-9A25-3CCEE6FB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Captioning and Universal Design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F06B5-F6EB-9F4C-9F52-A0AE9DA42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u="sng" dirty="0">
                <a:hlinkClick r:id="rId2"/>
              </a:rPr>
              <a:t>CAST – The UDL Guidelines</a:t>
            </a:r>
            <a:endParaRPr lang="en-US" dirty="0"/>
          </a:p>
          <a:p>
            <a:pPr lvl="0"/>
            <a:r>
              <a:rPr lang="en-US" u="sng" dirty="0">
                <a:hlinkClick r:id="rId3"/>
              </a:rPr>
              <a:t>Closed Captioning as Universal Design</a:t>
            </a:r>
            <a:endParaRPr lang="en-US" dirty="0"/>
          </a:p>
          <a:p>
            <a:pPr lvl="0"/>
            <a:r>
              <a:rPr lang="en-US" u="sng" dirty="0">
                <a:hlinkClick r:id="rId4"/>
              </a:rPr>
              <a:t>How captions increase ROI and audience for media creators</a:t>
            </a:r>
            <a:endParaRPr lang="en-US" dirty="0"/>
          </a:p>
          <a:p>
            <a:pPr lvl="0"/>
            <a:r>
              <a:rPr lang="en-US" u="sng" dirty="0">
                <a:hlinkClick r:id="rId5"/>
              </a:rPr>
              <a:t>Sound is Not Enough – Captioning as Universal Design</a:t>
            </a:r>
            <a:endParaRPr lang="en-US" dirty="0"/>
          </a:p>
          <a:p>
            <a:pPr lvl="0"/>
            <a:r>
              <a:rPr lang="en-US" u="sng" dirty="0">
                <a:hlinkClick r:id="rId6"/>
              </a:rPr>
              <a:t>Caption It Yourself Basic Guidelines DCMP</a:t>
            </a:r>
            <a:endParaRPr lang="en-US" dirty="0"/>
          </a:p>
          <a:p>
            <a:pPr lvl="0"/>
            <a:r>
              <a:rPr lang="en-US" u="sng" dirty="0">
                <a:hlinkClick r:id="rId7"/>
              </a:rPr>
              <a:t>SDH Subtitles vs. Closed Captions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3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A1A2-6451-484A-BF64-E4715FE9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Closed Captions?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85CA1-4222-DA43-AC36-4E2C1428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15350" cy="41265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Captions are the textual representation of a video's soundtrack. </a:t>
            </a:r>
          </a:p>
          <a:p>
            <a:r>
              <a:rPr lang="en-US" dirty="0"/>
              <a:t>Critical to users who are Deaf or Hard of Hearing</a:t>
            </a:r>
          </a:p>
          <a:p>
            <a:r>
              <a:rPr lang="en-US" dirty="0"/>
              <a:t>Provide information for sound effects, speaker identification and non-speech elements</a:t>
            </a:r>
          </a:p>
          <a:p>
            <a:r>
              <a:rPr lang="en-US" dirty="0"/>
              <a:t>Quality is Critical to be considered accessible </a:t>
            </a:r>
          </a:p>
          <a:p>
            <a:pPr lvl="1"/>
            <a:r>
              <a:rPr lang="en-US" dirty="0"/>
              <a:t>Proper grammar, punctuation, syncing to audio</a:t>
            </a:r>
          </a:p>
          <a:p>
            <a:r>
              <a:rPr lang="en-US" dirty="0"/>
              <a:t>Written in the source language of video</a:t>
            </a:r>
          </a:p>
          <a:p>
            <a:r>
              <a:rPr lang="en-US" dirty="0">
                <a:hlinkClick r:id="rId3"/>
              </a:rPr>
              <a:t>DCMP Captioning Key Resource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311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FCCB-F778-044A-B153-02C2F690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AA2E5-57DF-A14E-816E-FA5170A2F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3 Ways to Caption Your YouTube Videos</a:t>
            </a:r>
            <a:endParaRPr lang="en-US" dirty="0"/>
          </a:p>
          <a:p>
            <a:r>
              <a:rPr lang="en-US" dirty="0">
                <a:hlinkClick r:id="rId3"/>
              </a:rPr>
              <a:t>How to Search for CC Videos on YouTube</a:t>
            </a:r>
            <a:endParaRPr lang="en-US" dirty="0"/>
          </a:p>
          <a:p>
            <a:r>
              <a:rPr lang="en-US" dirty="0">
                <a:hlinkClick r:id="rId4"/>
              </a:rPr>
              <a:t>Audio Descriptions on YouTube</a:t>
            </a:r>
            <a:endParaRPr lang="en-US" dirty="0"/>
          </a:p>
          <a:p>
            <a:r>
              <a:rPr lang="en-US" dirty="0">
                <a:hlinkClick r:id="rId5"/>
              </a:rPr>
              <a:t>How to Add Subtitles to YouTube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191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1A71-52FC-B84F-B947-58D2E4A7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Assistance?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D68F7-92C2-A242-8187-5C6B1383A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Contact the Academic Technology Center</a:t>
            </a:r>
          </a:p>
          <a:p>
            <a:pPr lvl="1"/>
            <a:r>
              <a:rPr lang="en-US" dirty="0"/>
              <a:t>Send us an email: </a:t>
            </a:r>
            <a:r>
              <a:rPr lang="en-US" dirty="0" err="1"/>
              <a:t>atc@csus.edu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2"/>
              </a:rPr>
              <a:t>Schedule a consultation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Get Drop-in Virtual Support</a:t>
            </a:r>
            <a:endParaRPr lang="en-US" dirty="0"/>
          </a:p>
          <a:p>
            <a:pPr lvl="1"/>
            <a:r>
              <a:rPr lang="en-US" dirty="0"/>
              <a:t>Check out our Captioning Resources on the </a:t>
            </a:r>
            <a:r>
              <a:rPr lang="en-US" dirty="0">
                <a:hlinkClick r:id="rId4"/>
              </a:rPr>
              <a:t>Online Teaching </a:t>
            </a:r>
            <a:r>
              <a:rPr lang="en-US">
                <a:hlinkClick r:id="rId4"/>
              </a:rPr>
              <a:t>Resources</a:t>
            </a:r>
            <a:r>
              <a:rPr lang="en-US"/>
              <a:t>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46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3EEF-E566-8443-B953-EF839018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Academic Technology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76964-1186-FD4C-90D3-5687555C2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8"/>
            <a:ext cx="8372475" cy="42259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We support your course accessibility design</a:t>
            </a:r>
          </a:p>
          <a:p>
            <a:r>
              <a:rPr lang="en-US" dirty="0"/>
              <a:t>Trainings and workshops on accessible course materials</a:t>
            </a:r>
          </a:p>
          <a:p>
            <a:r>
              <a:rPr lang="en-US" dirty="0"/>
              <a:t>One-on-One consultations on formatting and tool functionality</a:t>
            </a:r>
          </a:p>
          <a:p>
            <a:r>
              <a:rPr lang="en-US" dirty="0"/>
              <a:t>Run comprehensive accessibility checks on your instructional materials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87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89450F-6A8A-784D-AB35-9CAFB0ED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31165-ECA9-8647-AF76-9080F22EA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7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8682-3A73-3C47-965F-A0F4AC20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are Closed Captions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342B-BF1E-EA45-8D7F-892A99EFE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/>
              <a:t>Course where DOHH Student Enrolled​</a:t>
            </a:r>
          </a:p>
          <a:p>
            <a:pPr fontAlgn="base"/>
            <a:r>
              <a:rPr lang="en-US" dirty="0"/>
              <a:t>Event where DOHH Audience will be present​</a:t>
            </a:r>
          </a:p>
          <a:p>
            <a:pPr fontAlgn="base"/>
            <a:r>
              <a:rPr lang="en-US" dirty="0"/>
              <a:t>If content will be made available to a large audience​</a:t>
            </a:r>
          </a:p>
          <a:p>
            <a:pPr fontAlgn="base"/>
            <a:r>
              <a:rPr lang="en-US" dirty="0"/>
              <a:t>If content is public facing or will be used over a long span of time</a:t>
            </a:r>
          </a:p>
          <a:p>
            <a:pPr fontAlgn="base"/>
            <a:r>
              <a:rPr lang="en-US" dirty="0"/>
              <a:t>Provide a captioned format anytime it is available!​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4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F9C05-CFDD-A546-A54F-D6170985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Caption Types: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5238A-8F7A-A64C-B265-99C77BF89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Captions – As seen on YouTube</a:t>
            </a:r>
          </a:p>
          <a:p>
            <a:r>
              <a:rPr lang="en-US" dirty="0"/>
              <a:t>Subtitles –  </a:t>
            </a:r>
            <a:r>
              <a:rPr lang="en-US" dirty="0">
                <a:hlinkClick r:id="rId3"/>
              </a:rPr>
              <a:t>See Subtitle Example</a:t>
            </a:r>
            <a:endParaRPr lang="en-US" dirty="0"/>
          </a:p>
          <a:p>
            <a:r>
              <a:rPr lang="en-US" dirty="0"/>
              <a:t>Subtitles for Deaf or Hard of Hearing</a:t>
            </a:r>
          </a:p>
          <a:p>
            <a:r>
              <a:rPr lang="en-US" dirty="0"/>
              <a:t>Open Captions – </a:t>
            </a:r>
            <a:r>
              <a:rPr lang="en-US" dirty="0">
                <a:hlinkClick r:id="rId4"/>
              </a:rPr>
              <a:t>See Open Captions Example</a:t>
            </a:r>
            <a:endParaRPr lang="en-US" dirty="0"/>
          </a:p>
          <a:p>
            <a:r>
              <a:rPr lang="en-US" dirty="0"/>
              <a:t>Live Captions </a:t>
            </a:r>
          </a:p>
          <a:p>
            <a:r>
              <a:rPr lang="en-US" dirty="0">
                <a:hlinkClick r:id="rId5"/>
              </a:rPr>
              <a:t>Audio Description</a:t>
            </a:r>
            <a:r>
              <a:rPr lang="en-US" dirty="0"/>
              <a:t> – </a:t>
            </a:r>
            <a:r>
              <a:rPr lang="en-US" dirty="0">
                <a:hlinkClick r:id="rId6"/>
              </a:rPr>
              <a:t>Sample Video with AD</a:t>
            </a:r>
            <a:endParaRPr lang="en-US" dirty="0"/>
          </a:p>
          <a:p>
            <a:r>
              <a:rPr lang="en-US" dirty="0">
                <a:hlinkClick r:id="rId7"/>
              </a:rPr>
              <a:t>Closed Captioned Video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4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5065-20C8-FD46-A670-445B7CBF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Bridging Universal Design for Learning and Captioning</a:t>
            </a:r>
            <a:br>
              <a:rPr lang="en-US" dirty="0"/>
            </a:br>
            <a:r>
              <a:rPr lang="en-US" dirty="0"/>
              <a:t>“Representation”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DC9B0-2DC4-7542-A0B7-371E991114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6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31F8-CC5F-304D-B44C-7B120AB5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Universal Design for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E556-08C3-5743-AD99-61DEAC5F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 for curriculum development that is inclusive of all learners </a:t>
            </a:r>
          </a:p>
          <a:p>
            <a:r>
              <a:rPr lang="en-US" dirty="0"/>
              <a:t>Proactive design and delivery of instruction that addresses learners of all backgrounds and learning styles regardless of disability</a:t>
            </a:r>
          </a:p>
          <a:p>
            <a:r>
              <a:rPr lang="en-US" dirty="0"/>
              <a:t>Accessibility is ONE aspect of UDL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6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B3D29"/>
      </a:dk1>
      <a:lt1>
        <a:sysClr val="window" lastClr="FFFFFF"/>
      </a:lt1>
      <a:dk2>
        <a:srgbClr val="147242"/>
      </a:dk2>
      <a:lt2>
        <a:srgbClr val="E4E0B8"/>
      </a:lt2>
      <a:accent1>
        <a:srgbClr val="DEA924"/>
      </a:accent1>
      <a:accent2>
        <a:srgbClr val="701851"/>
      </a:accent2>
      <a:accent3>
        <a:srgbClr val="B6521F"/>
      </a:accent3>
      <a:accent4>
        <a:srgbClr val="4CAE3D"/>
      </a:accent4>
      <a:accent5>
        <a:srgbClr val="D28423"/>
      </a:accent5>
      <a:accent6>
        <a:srgbClr val="F5BB24"/>
      </a:accent6>
      <a:hlink>
        <a:srgbClr val="1C9B40"/>
      </a:hlink>
      <a:folHlink>
        <a:srgbClr val="FAAA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6412CBD2C7994A9626C43534CECE82" ma:contentTypeVersion="4" ma:contentTypeDescription="Create a new document." ma:contentTypeScope="" ma:versionID="a73e3e8ff3bd8bfab920930c340d2539">
  <xsd:schema xmlns:xsd="http://www.w3.org/2001/XMLSchema" xmlns:xs="http://www.w3.org/2001/XMLSchema" xmlns:p="http://schemas.microsoft.com/office/2006/metadata/properties" xmlns:ns2="9e140e33-92bb-46d5-936b-94facaed2660" targetNamespace="http://schemas.microsoft.com/office/2006/metadata/properties" ma:root="true" ma:fieldsID="c90dcd76a42baa14ff617100e4b3e4d5" ns2:_="">
    <xsd:import namespace="9e140e33-92bb-46d5-936b-94facaed2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0e33-92bb-46d5-936b-94facaed26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B3B6B3-CDBC-4A90-AA43-22BA9F018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40e33-92bb-46d5-936b-94facaed26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CB4103-9F3B-465F-B0F4-6C8AFE79FB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4F0EB2-2FB7-448B-A697-BFB52D211B05}">
  <ds:schemaRefs>
    <ds:schemaRef ds:uri="http://purl.org/dc/elements/1.1/"/>
    <ds:schemaRef ds:uri="988a268d-e797-4d8d-a58b-d3f7ab235ee6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06b447c0-b543-4f59-bbcf-3e11e2e90c4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</TotalTime>
  <Words>2490</Words>
  <Application>Microsoft Macintosh PowerPoint</Application>
  <PresentationFormat>On-screen Show (4:3)</PresentationFormat>
  <Paragraphs>313</Paragraphs>
  <Slides>53</Slides>
  <Notes>13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Rockwell</vt:lpstr>
      <vt:lpstr>Office Theme</vt:lpstr>
      <vt:lpstr>Accessible Video for All: Closed Captioning Resources at Sac State</vt:lpstr>
      <vt:lpstr>Inclusive Meeting Practices</vt:lpstr>
      <vt:lpstr>Enabling Auto-Transcript During Zoom Session</vt:lpstr>
      <vt:lpstr>Session Objectives</vt:lpstr>
      <vt:lpstr>What are Closed Captions?</vt:lpstr>
      <vt:lpstr>When are Closed Captions Needed?</vt:lpstr>
      <vt:lpstr>Other Caption Types:</vt:lpstr>
      <vt:lpstr>Bridging Universal Design for Learning and Captioning “Representation”</vt:lpstr>
      <vt:lpstr>What is Universal Design for Learning?</vt:lpstr>
      <vt:lpstr>Representation</vt:lpstr>
      <vt:lpstr>Perception Opportunities</vt:lpstr>
      <vt:lpstr>Options for Language and Symbols</vt:lpstr>
      <vt:lpstr>Comprehension Opportunities</vt:lpstr>
      <vt:lpstr>Captioning Options for Sac State Supported Video Tools</vt:lpstr>
      <vt:lpstr>Captioning Options (1 of 2)</vt:lpstr>
      <vt:lpstr>Captioning Options (2 of 2)</vt:lpstr>
      <vt:lpstr>Zoom Video How to Enable Closed Captioning</vt:lpstr>
      <vt:lpstr>Zoom</vt:lpstr>
      <vt:lpstr>Enable Closed Captioning in Zoom</vt:lpstr>
      <vt:lpstr>Enabling Auto-Transcript During Zoom Session</vt:lpstr>
      <vt:lpstr>Viewing Full Transcript</vt:lpstr>
      <vt:lpstr>Zoom Cloud Recordings – Transcription</vt:lpstr>
      <vt:lpstr>How to Access Zoom Recordings</vt:lpstr>
      <vt:lpstr>Zoom Audio Transcript &amp; Closed Captions</vt:lpstr>
      <vt:lpstr>Panopto Video How to Request Closed Captioning</vt:lpstr>
      <vt:lpstr>Panopto (1 of 2)</vt:lpstr>
      <vt:lpstr>Panopto (2 of 2)</vt:lpstr>
      <vt:lpstr>How to Login to Panopto</vt:lpstr>
      <vt:lpstr>How to Request Captions in Panopto</vt:lpstr>
      <vt:lpstr>Panopto Demo</vt:lpstr>
      <vt:lpstr>Panopto Video with Captions</vt:lpstr>
      <vt:lpstr>How to Request Closed Captioning Mediasite Video</vt:lpstr>
      <vt:lpstr>Mediasite</vt:lpstr>
      <vt:lpstr>Upload Video to Mediasite</vt:lpstr>
      <vt:lpstr>Mediasite Interface</vt:lpstr>
      <vt:lpstr>Mediasite - Request Closed Captions</vt:lpstr>
      <vt:lpstr>Request Captions in Mediasite</vt:lpstr>
      <vt:lpstr>Canvas Video How to add/request Closed Captions</vt:lpstr>
      <vt:lpstr>Canvas Video</vt:lpstr>
      <vt:lpstr>Demo Canvas Video</vt:lpstr>
      <vt:lpstr>How to Request Closed Captioning Other Video Tools</vt:lpstr>
      <vt:lpstr>Other Video</vt:lpstr>
      <vt:lpstr>How to Post Captioned Video</vt:lpstr>
      <vt:lpstr>How to Post Captioned Video to Canvas</vt:lpstr>
      <vt:lpstr>App and Panopto Recording Buttons on RCE</vt:lpstr>
      <vt:lpstr>Embed Mediasite Video in Canvas Course</vt:lpstr>
      <vt:lpstr>Embedded Panopto Lecture</vt:lpstr>
      <vt:lpstr>Captioning Resources at Sac State</vt:lpstr>
      <vt:lpstr>Captioning and Universal Design Resources</vt:lpstr>
      <vt:lpstr>YouTube Resources</vt:lpstr>
      <vt:lpstr>Need Assistance?</vt:lpstr>
      <vt:lpstr>Academic Technology Center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Title</dc:title>
  <cp:lastModifiedBy>Vera, Cryssel</cp:lastModifiedBy>
  <cp:revision>47</cp:revision>
  <dcterms:modified xsi:type="dcterms:W3CDTF">2022-01-18T20:13:10Z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0x010100F26412CBD2C7994A9626C43534CECE82</vt:lpwstr>
  </property>
  <property fmtid="{D5CDD505-2E9C-101B-9397-08002B2CF9AE}" pid="3" name="Order">
    <vt:r8>17300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