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3"/>
  </p:notesMasterIdLst>
  <p:sldIdLst>
    <p:sldId id="256" r:id="rId5"/>
    <p:sldId id="272" r:id="rId6"/>
    <p:sldId id="279" r:id="rId7"/>
    <p:sldId id="348" r:id="rId8"/>
    <p:sldId id="288" r:id="rId9"/>
    <p:sldId id="280" r:id="rId10"/>
    <p:sldId id="281" r:id="rId11"/>
    <p:sldId id="349" r:id="rId12"/>
    <p:sldId id="315" r:id="rId13"/>
    <p:sldId id="314" r:id="rId14"/>
    <p:sldId id="375" r:id="rId15"/>
    <p:sldId id="318" r:id="rId16"/>
    <p:sldId id="301" r:id="rId17"/>
    <p:sldId id="302" r:id="rId18"/>
    <p:sldId id="303" r:id="rId19"/>
    <p:sldId id="351" r:id="rId20"/>
    <p:sldId id="350" r:id="rId21"/>
    <p:sldId id="327" r:id="rId22"/>
    <p:sldId id="323" r:id="rId23"/>
    <p:sldId id="324" r:id="rId24"/>
    <p:sldId id="335" r:id="rId25"/>
    <p:sldId id="376" r:id="rId26"/>
    <p:sldId id="371" r:id="rId27"/>
    <p:sldId id="372" r:id="rId28"/>
    <p:sldId id="322" r:id="rId29"/>
    <p:sldId id="328" r:id="rId30"/>
    <p:sldId id="307" r:id="rId31"/>
    <p:sldId id="313" r:id="rId32"/>
    <p:sldId id="352" r:id="rId33"/>
    <p:sldId id="320" r:id="rId34"/>
    <p:sldId id="355" r:id="rId35"/>
    <p:sldId id="356" r:id="rId36"/>
    <p:sldId id="357" r:id="rId37"/>
    <p:sldId id="377" r:id="rId38"/>
    <p:sldId id="378" r:id="rId39"/>
    <p:sldId id="366" r:id="rId40"/>
    <p:sldId id="353" r:id="rId41"/>
    <p:sldId id="354" r:id="rId42"/>
    <p:sldId id="365" r:id="rId43"/>
    <p:sldId id="308" r:id="rId44"/>
    <p:sldId id="379" r:id="rId45"/>
    <p:sldId id="283" r:id="rId46"/>
    <p:sldId id="370" r:id="rId47"/>
    <p:sldId id="309" r:id="rId48"/>
    <p:sldId id="380" r:id="rId49"/>
    <p:sldId id="368" r:id="rId50"/>
    <p:sldId id="329" r:id="rId51"/>
    <p:sldId id="330" r:id="rId52"/>
    <p:sldId id="331" r:id="rId53"/>
    <p:sldId id="332" r:id="rId54"/>
    <p:sldId id="312" r:id="rId55"/>
    <p:sldId id="310" r:id="rId56"/>
    <p:sldId id="381" r:id="rId57"/>
    <p:sldId id="326" r:id="rId58"/>
    <p:sldId id="291" r:id="rId59"/>
    <p:sldId id="358" r:id="rId60"/>
    <p:sldId id="292" r:id="rId61"/>
    <p:sldId id="336" r:id="rId62"/>
    <p:sldId id="373" r:id="rId63"/>
    <p:sldId id="382" r:id="rId64"/>
    <p:sldId id="293" r:id="rId65"/>
    <p:sldId id="337" r:id="rId66"/>
    <p:sldId id="294" r:id="rId67"/>
    <p:sldId id="295" r:id="rId68"/>
    <p:sldId id="296" r:id="rId69"/>
    <p:sldId id="338" r:id="rId70"/>
    <p:sldId id="297" r:id="rId71"/>
    <p:sldId id="298" r:id="rId72"/>
    <p:sldId id="299" r:id="rId73"/>
    <p:sldId id="383" r:id="rId74"/>
    <p:sldId id="374" r:id="rId75"/>
    <p:sldId id="339" r:id="rId76"/>
    <p:sldId id="346" r:id="rId77"/>
    <p:sldId id="345" r:id="rId78"/>
    <p:sldId id="340" r:id="rId79"/>
    <p:sldId id="341" r:id="rId80"/>
    <p:sldId id="361" r:id="rId81"/>
    <p:sldId id="362" r:id="rId82"/>
    <p:sldId id="265" r:id="rId83"/>
    <p:sldId id="278" r:id="rId84"/>
    <p:sldId id="359" r:id="rId85"/>
    <p:sldId id="360" r:id="rId86"/>
    <p:sldId id="364" r:id="rId87"/>
    <p:sldId id="363" r:id="rId88"/>
    <p:sldId id="304" r:id="rId89"/>
    <p:sldId id="306" r:id="rId90"/>
    <p:sldId id="347" r:id="rId91"/>
    <p:sldId id="260"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B3D29"/>
    <a:srgbClr val="6F1851"/>
    <a:srgbClr val="6293E8"/>
    <a:srgbClr val="DEA924"/>
    <a:srgbClr val="9B0708"/>
    <a:srgbClr val="998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p:restoredTop sz="70799"/>
  </p:normalViewPr>
  <p:slideViewPr>
    <p:cSldViewPr snapToGrid="0">
      <p:cViewPr varScale="1">
        <p:scale>
          <a:sx n="83" d="100"/>
          <a:sy n="83" d="100"/>
        </p:scale>
        <p:origin x="2336" y="192"/>
      </p:cViewPr>
      <p:guideLst>
        <p:guide orient="horz" pos="2160"/>
        <p:guide pos="2880"/>
      </p:guideLst>
    </p:cSldViewPr>
  </p:slideViewPr>
  <p:outlineViewPr>
    <p:cViewPr>
      <p:scale>
        <a:sx n="33" d="100"/>
        <a:sy n="33" d="100"/>
      </p:scale>
      <p:origin x="0" y="-429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baseline="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mn-lt"/>
                <a:ea typeface="+mn-ea"/>
                <a:cs typeface="+mn-cs"/>
              </a:defRPr>
            </a:pPr>
            <a:r>
              <a:rPr lang="en-US" b="0" cap="none" spc="0">
                <a:ln w="0">
                  <a:solidFill>
                    <a:sysClr val="windowText" lastClr="000000"/>
                  </a:solidFill>
                </a:ln>
                <a:solidFill>
                  <a:sysClr val="windowText" lastClr="000000"/>
                </a:solidFill>
                <a:effectLst>
                  <a:outerShdw blurRad="38100" dist="19050" dir="2700000" algn="tl" rotWithShape="0">
                    <a:schemeClr val="dk1">
                      <a:alpha val="40000"/>
                    </a:schemeClr>
                  </a:outerShdw>
                </a:effectLst>
              </a:rPr>
              <a:t>Weekly Cookie Sales</a:t>
            </a:r>
          </a:p>
        </c:rich>
      </c:tx>
      <c:overlay val="0"/>
      <c:spPr>
        <a:noFill/>
        <a:ln>
          <a:noFill/>
        </a:ln>
        <a:effectLst/>
      </c:spPr>
      <c:txPr>
        <a:bodyPr rot="0" spcFirstLastPara="1" vertOverflow="ellipsis" vert="horz" wrap="square" anchor="ctr" anchorCtr="1"/>
        <a:lstStyle/>
        <a:p>
          <a:pPr>
            <a:defRPr sz="2200" b="0" i="0" u="none" strike="noStrike" kern="1200" cap="none" spc="0" baseline="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Chocolate Chip</c:v>
                </c:pt>
              </c:strCache>
            </c:strRef>
          </c:tx>
          <c:spPr>
            <a:ln w="31750" cap="rnd">
              <a:solidFill>
                <a:schemeClr val="accent1"/>
              </a:solidFill>
              <a:prstDash val="sysDash"/>
              <a:round/>
            </a:ln>
            <a:effectLst/>
          </c:spPr>
          <c:marker>
            <c:symbol val="circle"/>
            <c:size val="17"/>
            <c:spPr>
              <a:solidFill>
                <a:schemeClr val="accent1"/>
              </a:solidFill>
              <a:ln>
                <a:noFill/>
              </a:ln>
              <a:effectLst/>
            </c:spPr>
          </c:marker>
          <c:cat>
            <c:strRef>
              <c:f>Sheet1!$A$2:$A$5</c:f>
              <c:strCache>
                <c:ptCount val="4"/>
                <c:pt idx="0">
                  <c:v>Week 1</c:v>
                </c:pt>
                <c:pt idx="1">
                  <c:v>Week 2</c:v>
                </c:pt>
                <c:pt idx="2">
                  <c:v>Week 3</c:v>
                </c:pt>
                <c:pt idx="3">
                  <c:v>Week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7B4-7444-89B7-A0BBD296ED3D}"/>
            </c:ext>
          </c:extLst>
        </c:ser>
        <c:ser>
          <c:idx val="1"/>
          <c:order val="1"/>
          <c:tx>
            <c:strRef>
              <c:f>Sheet1!$C$1</c:f>
              <c:strCache>
                <c:ptCount val="1"/>
                <c:pt idx="0">
                  <c:v>Oatmeal Raisin</c:v>
                </c:pt>
              </c:strCache>
            </c:strRef>
          </c:tx>
          <c:spPr>
            <a:ln w="31750" cap="rnd">
              <a:solidFill>
                <a:schemeClr val="accent2"/>
              </a:solidFill>
              <a:prstDash val="solid"/>
              <a:round/>
            </a:ln>
            <a:effectLst/>
          </c:spPr>
          <c:marker>
            <c:symbol val="circle"/>
            <c:size val="17"/>
            <c:spPr>
              <a:solidFill>
                <a:schemeClr val="accent2"/>
              </a:solidFill>
              <a:ln>
                <a:noFill/>
              </a:ln>
              <a:effectLst/>
            </c:spPr>
          </c:marker>
          <c:cat>
            <c:strRef>
              <c:f>Sheet1!$A$2:$A$5</c:f>
              <c:strCache>
                <c:ptCount val="4"/>
                <c:pt idx="0">
                  <c:v>Week 1</c:v>
                </c:pt>
                <c:pt idx="1">
                  <c:v>Week 2</c:v>
                </c:pt>
                <c:pt idx="2">
                  <c:v>Week 3</c:v>
                </c:pt>
                <c:pt idx="3">
                  <c:v>Week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7B4-7444-89B7-A0BBD296ED3D}"/>
            </c:ext>
          </c:extLst>
        </c:ser>
        <c:ser>
          <c:idx val="2"/>
          <c:order val="2"/>
          <c:tx>
            <c:strRef>
              <c:f>Sheet1!$D$1</c:f>
              <c:strCache>
                <c:ptCount val="1"/>
                <c:pt idx="0">
                  <c:v>Butterscotch</c:v>
                </c:pt>
              </c:strCache>
            </c:strRef>
          </c:tx>
          <c:spPr>
            <a:ln w="31750" cap="rnd">
              <a:solidFill>
                <a:schemeClr val="accent3"/>
              </a:solidFill>
              <a:prstDash val="lgDash"/>
              <a:round/>
            </a:ln>
            <a:effectLst/>
          </c:spPr>
          <c:marker>
            <c:symbol val="circle"/>
            <c:size val="17"/>
            <c:spPr>
              <a:solidFill>
                <a:schemeClr val="accent3"/>
              </a:solidFill>
              <a:ln>
                <a:noFill/>
              </a:ln>
              <a:effectLst/>
            </c:spPr>
          </c:marker>
          <c:cat>
            <c:strRef>
              <c:f>Sheet1!$A$2:$A$5</c:f>
              <c:strCache>
                <c:ptCount val="4"/>
                <c:pt idx="0">
                  <c:v>Week 1</c:v>
                </c:pt>
                <c:pt idx="1">
                  <c:v>Week 2</c:v>
                </c:pt>
                <c:pt idx="2">
                  <c:v>Week 3</c:v>
                </c:pt>
                <c:pt idx="3">
                  <c:v>Week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7B4-7444-89B7-A0BBD296ED3D}"/>
            </c:ext>
          </c:extLst>
        </c:ser>
        <c:dLbls>
          <c:showLegendKey val="0"/>
          <c:showVal val="0"/>
          <c:showCatName val="0"/>
          <c:showSerName val="0"/>
          <c:showPercent val="0"/>
          <c:showBubbleSize val="0"/>
        </c:dLbls>
        <c:marker val="1"/>
        <c:smooth val="0"/>
        <c:axId val="1532167503"/>
        <c:axId val="1532169151"/>
      </c:lineChart>
      <c:catAx>
        <c:axId val="153216750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spc="0" baseline="0">
                <a:ln w="0">
                  <a:noFill/>
                </a:ln>
                <a:solidFill>
                  <a:sysClr val="windowText" lastClr="000000"/>
                </a:solidFill>
                <a:effectLst>
                  <a:outerShdw blurRad="38100" dist="19050" dir="2700000" algn="tl" rotWithShape="0">
                    <a:schemeClr val="dk1">
                      <a:alpha val="40000"/>
                    </a:schemeClr>
                  </a:outerShdw>
                </a:effectLst>
                <a:latin typeface="+mn-lt"/>
                <a:ea typeface="+mn-ea"/>
                <a:cs typeface="+mn-cs"/>
              </a:defRPr>
            </a:pPr>
            <a:endParaRPr lang="en-US"/>
          </a:p>
        </c:txPr>
        <c:crossAx val="1532169151"/>
        <c:crosses val="autoZero"/>
        <c:auto val="1"/>
        <c:lblAlgn val="ctr"/>
        <c:lblOffset val="100"/>
        <c:noMultiLvlLbl val="0"/>
      </c:catAx>
      <c:valAx>
        <c:axId val="1532169151"/>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ysClr val="windowText" lastClr="000000"/>
                    </a:solidFill>
                    <a:latin typeface="+mn-lt"/>
                    <a:ea typeface="+mn-ea"/>
                    <a:cs typeface="+mn-cs"/>
                  </a:defRPr>
                </a:pPr>
                <a:r>
                  <a:rPr lang="en-US" dirty="0">
                    <a:solidFill>
                      <a:sysClr val="windowText" lastClr="000000"/>
                    </a:solidFill>
                  </a:rPr>
                  <a:t>Amount</a:t>
                </a:r>
                <a:r>
                  <a:rPr lang="en-US" baseline="0" dirty="0">
                    <a:solidFill>
                      <a:sysClr val="windowText" lastClr="000000"/>
                    </a:solidFill>
                  </a:rPr>
                  <a:t> of Cookies</a:t>
                </a:r>
                <a:endParaRPr lang="en-US" dirty="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197"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532167503"/>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FF1EF-7CF7-BC43-990E-F1E8926397D7}" type="datetimeFigureOut">
              <a:rPr lang="en-US" smtClean="0"/>
              <a:t>3/23/22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C91E1-27DE-5F4D-BA53-582464BD07EB}" type="slidenum">
              <a:rPr lang="en-US" smtClean="0"/>
              <a:t>‹#›</a:t>
            </a:fld>
            <a:endParaRPr lang="en-US" dirty="0"/>
          </a:p>
        </p:txBody>
      </p:sp>
    </p:spTree>
    <p:extLst>
      <p:ext uri="{BB962C8B-B14F-4D97-AF65-F5344CB8AC3E}">
        <p14:creationId xmlns:p14="http://schemas.microsoft.com/office/powerpoint/2010/main" val="276712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penoffice.org/"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openoffice.org/"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sus.instructure.com/courses/56207/pages/accessibility-tools-in-canvas"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1</a:t>
            </a:fld>
            <a:endParaRPr lang="en-US" dirty="0"/>
          </a:p>
        </p:txBody>
      </p:sp>
    </p:spTree>
    <p:extLst>
      <p:ext uri="{BB962C8B-B14F-4D97-AF65-F5344CB8AC3E}">
        <p14:creationId xmlns:p14="http://schemas.microsoft.com/office/powerpoint/2010/main" val="412344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44504645-84CF-4DD7-B9EA-221E0E734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ADC0FEF-6E90-49BB-AFDA-B5335D02E3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WebAIM:  http://www.webaim.org/techniques/fonts/</a:t>
            </a:r>
          </a:p>
          <a:p>
            <a:endParaRPr lang="en-US" altLang="en-US" dirty="0"/>
          </a:p>
          <a:p>
            <a:r>
              <a:rPr lang="en-US" altLang="en-US" dirty="0"/>
              <a:t>Serif, Cursive, Fantasy, Monospace</a:t>
            </a:r>
          </a:p>
          <a:p>
            <a:endParaRPr lang="en-US" altLang="en-US" dirty="0"/>
          </a:p>
        </p:txBody>
      </p:sp>
      <p:sp>
        <p:nvSpPr>
          <p:cNvPr id="76804" name="Slide Number Placeholder 3">
            <a:extLst>
              <a:ext uri="{FF2B5EF4-FFF2-40B4-BE49-F238E27FC236}">
                <a16:creationId xmlns:a16="http://schemas.microsoft.com/office/drawing/2014/main" id="{60A4D6B6-9217-44D2-BAEC-A7C11F53F1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FEDE71-99BD-472D-A766-2FED3F6BDDF6}" type="slidenum">
              <a:rPr lang="en-US" altLang="en-US"/>
              <a:pPr eaLnBrk="1" hangingPunct="1"/>
              <a:t>21</a:t>
            </a:fld>
            <a:endParaRPr lang="en-US" altLang="en-US" dirty="0"/>
          </a:p>
        </p:txBody>
      </p:sp>
    </p:spTree>
    <p:extLst>
      <p:ext uri="{BB962C8B-B14F-4D97-AF65-F5344CB8AC3E}">
        <p14:creationId xmlns:p14="http://schemas.microsoft.com/office/powerpoint/2010/main" val="364547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Times New Roman" pitchFamily="18" charset="0"/>
                <a:ea typeface="ＭＳ Ｐゴシック" pitchFamily="34" charset="-128"/>
              </a:rPr>
              <a:t>Color separation between background and text is applied to increase readability.  </a:t>
            </a:r>
            <a:r>
              <a:rPr lang="en-US" b="1" dirty="0">
                <a:latin typeface="Times New Roman" pitchFamily="18" charset="0"/>
                <a:ea typeface="ＭＳ Ｐゴシック" pitchFamily="34" charset="-128"/>
              </a:rPr>
              <a:t>Ensure sufficient color contrast in charts and images as well. Avoid using color alone to convey meaning, use text instead. </a:t>
            </a:r>
          </a:p>
          <a:p>
            <a:endParaRPr lang="en-US" b="1" dirty="0">
              <a:latin typeface="Times New Roman" pitchFamily="18" charset="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CFD50F-8B56-475C-BB65-598C403B0AA8}" type="slidenum">
              <a:rPr lang="en-US" smtClean="0">
                <a:latin typeface="Times New Roman" pitchFamily="18" charset="0"/>
                <a:ea typeface="ＭＳ Ｐゴシック" pitchFamily="34" charset="-128"/>
              </a:rPr>
              <a:pPr eaLnBrk="1" hangingPunct="1"/>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4999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a:t>WebAIM</a:t>
            </a:r>
            <a:r>
              <a:rPr lang="en-US" dirty="0"/>
              <a:t> Visual Disabilities Information: http://</a:t>
            </a:r>
            <a:r>
              <a:rPr lang="en-US" dirty="0" err="1"/>
              <a:t>webaim.org</a:t>
            </a:r>
            <a:r>
              <a:rPr lang="en-US" dirty="0"/>
              <a:t>/articles/visual/colorblind</a:t>
            </a:r>
          </a:p>
          <a:p>
            <a:r>
              <a:rPr lang="en-US" dirty="0" err="1"/>
              <a:t>WebAIM</a:t>
            </a:r>
            <a:r>
              <a:rPr lang="en-US" dirty="0"/>
              <a:t> Color Contrast Checker: http://</a:t>
            </a:r>
            <a:r>
              <a:rPr lang="en-US" dirty="0" err="1"/>
              <a:t>webaim.org</a:t>
            </a:r>
            <a:r>
              <a:rPr lang="en-US" dirty="0"/>
              <a:t>/resources/</a:t>
            </a:r>
            <a:r>
              <a:rPr lang="en-US" dirty="0" err="1"/>
              <a:t>contrastchecker</a:t>
            </a:r>
            <a:r>
              <a:rPr lang="en-US" dirty="0"/>
              <a:t>/</a:t>
            </a:r>
          </a:p>
          <a:p>
            <a:r>
              <a:rPr lang="en-US" dirty="0"/>
              <a:t>Visicheck color blindness simulator: http://</a:t>
            </a:r>
            <a:r>
              <a:rPr lang="en-US" dirty="0" err="1"/>
              <a:t>www.vischeck.com</a:t>
            </a:r>
            <a:r>
              <a:rPr lang="en-US" dirty="0"/>
              <a:t>/</a:t>
            </a:r>
          </a:p>
          <a:p>
            <a:r>
              <a:rPr lang="en-US" dirty="0">
                <a:latin typeface="Times New Roman" pitchFamily="18" charset="0"/>
                <a:ea typeface="ＭＳ Ｐゴシック" pitchFamily="34" charset="-128"/>
              </a:rPr>
              <a:t>WebAIM’s color and contrast for images:  http://</a:t>
            </a:r>
            <a:r>
              <a:rPr lang="en-US" dirty="0" err="1">
                <a:latin typeface="Times New Roman" pitchFamily="18" charset="0"/>
                <a:ea typeface="ＭＳ Ｐゴシック" pitchFamily="34" charset="-128"/>
              </a:rPr>
              <a:t>www.webaim.org</a:t>
            </a:r>
            <a:r>
              <a:rPr lang="en-US" dirty="0">
                <a:latin typeface="Times New Roman" pitchFamily="18" charset="0"/>
                <a:ea typeface="ＭＳ Ｐゴシック" pitchFamily="34" charset="-128"/>
              </a:rPr>
              <a:t>/techniques/images/</a:t>
            </a:r>
            <a:r>
              <a:rPr lang="en-US" dirty="0" err="1">
                <a:latin typeface="Times New Roman" pitchFamily="18" charset="0"/>
                <a:ea typeface="ＭＳ Ｐゴシック" pitchFamily="34" charset="-128"/>
              </a:rPr>
              <a:t>color.php#color</a:t>
            </a:r>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Colorblind Webpage Filter:  http://</a:t>
            </a:r>
            <a:r>
              <a:rPr lang="en-US" dirty="0" err="1">
                <a:latin typeface="Times New Roman" pitchFamily="18" charset="0"/>
                <a:ea typeface="ＭＳ Ｐゴシック" pitchFamily="34" charset="-128"/>
              </a:rPr>
              <a:t>colorfilter.wickline.org</a:t>
            </a:r>
            <a:r>
              <a:rPr lang="en-US" dirty="0">
                <a:latin typeface="Times New Roman" pitchFamily="18" charset="0"/>
                <a:ea typeface="ＭＳ Ｐゴシック" pitchFamily="34" charset="-128"/>
              </a:rPr>
              <a:t>/</a:t>
            </a:r>
          </a:p>
          <a:p>
            <a:endParaRPr 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BD17C0-F38D-46CA-A836-EFD268FA3EDD}" type="slidenum">
              <a:rPr lang="en-US" smtClean="0"/>
              <a:pPr eaLnBrk="1" hangingPunct="1"/>
              <a:t>24</a:t>
            </a:fld>
            <a:endParaRPr lang="en-US"/>
          </a:p>
        </p:txBody>
      </p:sp>
    </p:spTree>
    <p:extLst>
      <p:ext uri="{BB962C8B-B14F-4D97-AF65-F5344CB8AC3E}">
        <p14:creationId xmlns:p14="http://schemas.microsoft.com/office/powerpoint/2010/main" val="50407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 Style is a set of predetermined formatting characteristics for text in a document.  </a:t>
            </a:r>
          </a:p>
          <a:p>
            <a:pPr marL="171450" indent="-171450">
              <a:buFont typeface="Arial" panose="020B0604020202020204" pitchFamily="34" charset="0"/>
              <a:buChar char="•"/>
            </a:pPr>
            <a:r>
              <a:rPr lang="en-US" dirty="0"/>
              <a:t>Includes font type, font size, spacing, indentation, borders, bullets or numbers for lists, color, etc. Word offers several styles to “mark up” titles, headings, subheadings, paragraphs, numbered and bulleted lists and much more. </a:t>
            </a:r>
          </a:p>
          <a:p>
            <a:pPr marL="171450" indent="-171450">
              <a:buFont typeface="Arial" panose="020B0604020202020204" pitchFamily="34" charset="0"/>
              <a:buChar char="•"/>
            </a:pPr>
            <a:r>
              <a:rPr lang="en-US" dirty="0"/>
              <a:t>You can modify these built-in styles or make your own.</a:t>
            </a:r>
          </a:p>
          <a:p>
            <a:pPr marL="171450" indent="-171450">
              <a:buFont typeface="Arial" panose="020B0604020202020204" pitchFamily="34" charset="0"/>
              <a:buChar char="•"/>
            </a:pPr>
            <a:r>
              <a:rPr lang="en-US" dirty="0"/>
              <a:t>Paragraph styles are marked with a paragraph symbol: ¶. You can see the paragraph symbol in the Quick Style gallery as well as in the Styles task pane. Click anywhere in a paragraph to apply the style to the entire paragraph.</a:t>
            </a:r>
          </a:p>
          <a:p>
            <a:pPr marL="171450" indent="-171450">
              <a:buFont typeface="Arial" panose="020B0604020202020204" pitchFamily="34" charset="0"/>
              <a:buChar char="•"/>
            </a:pPr>
            <a:r>
              <a:rPr lang="en-US" dirty="0"/>
              <a:t> Character styles are marked with a character symbol: a. Click anywhere in a word to apply the style to the entire word. Or you can select more than one word to apply the style to more than one word.</a:t>
            </a:r>
          </a:p>
          <a:p>
            <a:pPr marL="171450" indent="-171450">
              <a:buFont typeface="Arial" panose="020B0604020202020204" pitchFamily="34" charset="0"/>
              <a:buChar char="•"/>
            </a:pPr>
            <a:r>
              <a:rPr lang="en-US" dirty="0"/>
              <a:t> Linked styles are marked with both a paragraph symbol and a character symbol: ¶a. Click anywhere in a paragraph to apply the style to the entire paragraph. Or you can select one or more words to apply the style to the words that you selected.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1439716-EBB9-4D5C-B3EF-6135C402CB69}" type="slidenum">
              <a:rPr lang="en-US" smtClean="0"/>
              <a:t>27</a:t>
            </a:fld>
            <a:endParaRPr lang="en-US" dirty="0"/>
          </a:p>
        </p:txBody>
      </p:sp>
    </p:spTree>
    <p:extLst>
      <p:ext uri="{BB962C8B-B14F-4D97-AF65-F5344CB8AC3E}">
        <p14:creationId xmlns:p14="http://schemas.microsoft.com/office/powerpoint/2010/main" val="183356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A059E81-B727-4938-8E21-1404517AB9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A8B8245D-5B8E-4C41-B33A-F85525A243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0229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31</a:t>
            </a:fld>
            <a:endParaRPr lang="en-US" dirty="0"/>
          </a:p>
        </p:txBody>
      </p:sp>
    </p:spTree>
    <p:extLst>
      <p:ext uri="{BB962C8B-B14F-4D97-AF65-F5344CB8AC3E}">
        <p14:creationId xmlns:p14="http://schemas.microsoft.com/office/powerpoint/2010/main" val="145219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with the table of contents</a:t>
            </a:r>
            <a:r>
              <a:rPr lang="en-US" baseline="0" dirty="0"/>
              <a:t> references “navigation pane is like the table of contents for your document” </a:t>
            </a:r>
            <a:endParaRPr lang="en-US" dirty="0"/>
          </a:p>
        </p:txBody>
      </p:sp>
      <p:sp>
        <p:nvSpPr>
          <p:cNvPr id="4" name="Slide Number Placeholder 3"/>
          <p:cNvSpPr>
            <a:spLocks noGrp="1"/>
          </p:cNvSpPr>
          <p:nvPr>
            <p:ph type="sldNum" sz="quarter" idx="10"/>
          </p:nvPr>
        </p:nvSpPr>
        <p:spPr/>
        <p:txBody>
          <a:bodyPr/>
          <a:lstStyle/>
          <a:p>
            <a:fld id="{01439716-EBB9-4D5C-B3EF-6135C402CB69}" type="slidenum">
              <a:rPr lang="en-US" smtClean="0"/>
              <a:t>36</a:t>
            </a:fld>
            <a:endParaRPr lang="en-US" dirty="0"/>
          </a:p>
        </p:txBody>
      </p:sp>
    </p:spTree>
    <p:extLst>
      <p:ext uri="{BB962C8B-B14F-4D97-AF65-F5344CB8AC3E}">
        <p14:creationId xmlns:p14="http://schemas.microsoft.com/office/powerpoint/2010/main" val="147648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38</a:t>
            </a:fld>
            <a:endParaRPr lang="en-US" dirty="0"/>
          </a:p>
        </p:txBody>
      </p:sp>
    </p:spTree>
    <p:extLst>
      <p:ext uri="{BB962C8B-B14F-4D97-AF65-F5344CB8AC3E}">
        <p14:creationId xmlns:p14="http://schemas.microsoft.com/office/powerpoint/2010/main" val="1072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Title, Section Title, Sub-Title</a:t>
            </a:r>
          </a:p>
          <a:p>
            <a:r>
              <a:rPr lang="en-US" dirty="0"/>
              <a:t>Hierarchically arranged sections</a:t>
            </a:r>
          </a:p>
          <a:p>
            <a:r>
              <a:rPr lang="en-US" dirty="0"/>
              <a:t>Anything that would appear in TOC/Outline</a:t>
            </a:r>
          </a:p>
          <a:p>
            <a:endParaRPr lang="en-US" dirty="0"/>
          </a:p>
          <a:p>
            <a:endParaRPr lang="en-US" dirty="0"/>
          </a:p>
        </p:txBody>
      </p:sp>
      <p:sp>
        <p:nvSpPr>
          <p:cNvPr id="4" name="Slide Number Placeholder 3"/>
          <p:cNvSpPr>
            <a:spLocks noGrp="1"/>
          </p:cNvSpPr>
          <p:nvPr>
            <p:ph type="sldNum" sz="quarter" idx="10"/>
          </p:nvPr>
        </p:nvSpPr>
        <p:spPr/>
        <p:txBody>
          <a:bodyPr/>
          <a:lstStyle/>
          <a:p>
            <a:fld id="{01439716-EBB9-4D5C-B3EF-6135C402CB69}" type="slidenum">
              <a:rPr lang="en-US" smtClean="0"/>
              <a:t>39</a:t>
            </a:fld>
            <a:endParaRPr lang="en-US" dirty="0"/>
          </a:p>
        </p:txBody>
      </p:sp>
    </p:spTree>
    <p:extLst>
      <p:ext uri="{BB962C8B-B14F-4D97-AF65-F5344CB8AC3E}">
        <p14:creationId xmlns:p14="http://schemas.microsoft.com/office/powerpoint/2010/main" val="157632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Styles Window Location:</a:t>
            </a:r>
            <a:r>
              <a:rPr lang="en-US" baseline="0" dirty="0"/>
              <a:t> </a:t>
            </a:r>
            <a:r>
              <a:rPr lang="en-US" dirty="0"/>
              <a:t>Home Tab &gt; Styles Group&gt; Styles Task pane Launcher</a:t>
            </a:r>
          </a:p>
          <a:p>
            <a:pPr defTabSz="932871">
              <a:defRPr/>
            </a:pPr>
            <a:r>
              <a:rPr lang="en-US" dirty="0"/>
              <a:t>Style</a:t>
            </a:r>
            <a:r>
              <a:rPr lang="en-US" baseline="0" dirty="0"/>
              <a:t> Inspector: button on styles window</a:t>
            </a:r>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01439716-EBB9-4D5C-B3EF-6135C402CB69}" type="slidenum">
              <a:rPr lang="en-US" smtClean="0"/>
              <a:t>40</a:t>
            </a:fld>
            <a:endParaRPr lang="en-US" dirty="0"/>
          </a:p>
        </p:txBody>
      </p:sp>
    </p:spTree>
    <p:extLst>
      <p:ext uri="{BB962C8B-B14F-4D97-AF65-F5344CB8AC3E}">
        <p14:creationId xmlns:p14="http://schemas.microsoft.com/office/powerpoint/2010/main" val="68898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7C85DC9-F868-42FB-8748-8CD052B8EB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ECA42E97-9228-4252-BB59-AE2E74342B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6946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39716-EBB9-4D5C-B3EF-6135C402CB69}" type="slidenum">
              <a:rPr lang="en-US" smtClean="0"/>
              <a:t>43</a:t>
            </a:fld>
            <a:endParaRPr lang="en-US" dirty="0"/>
          </a:p>
        </p:txBody>
      </p:sp>
    </p:spTree>
    <p:extLst>
      <p:ext uri="{BB962C8B-B14F-4D97-AF65-F5344CB8AC3E}">
        <p14:creationId xmlns:p14="http://schemas.microsoft.com/office/powerpoint/2010/main" val="23822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D179916-524E-4936-AB7D-73B86E411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a:extLst>
              <a:ext uri="{FF2B5EF4-FFF2-40B4-BE49-F238E27FC236}">
                <a16:creationId xmlns:a16="http://schemas.microsoft.com/office/drawing/2014/main" id="{EA0BAB98-CD66-42F1-84F5-7685C919F7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55493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D6EA8EB-51E5-4847-B375-91A1939297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9FCB3556-4C70-4459-BA3E-48E895F9FE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1732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52D9D1C-D2BC-43B6-BF0E-19B62896BD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1C55DB8F-A6A7-44D5-9AFB-3D84B73E02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Style modifications will reflect in document wherever that style was applied. </a:t>
            </a:r>
            <a:r>
              <a:rPr lang="en-US" dirty="0"/>
              <a:t>All text with style applied will update automatically to reflect modifications.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1403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Resetting Quick Styles: </a:t>
            </a:r>
          </a:p>
          <a:p>
            <a:r>
              <a:rPr lang="en-US" dirty="0"/>
              <a:t>“Reset Document Quick Styles”</a:t>
            </a:r>
          </a:p>
          <a:p>
            <a:pPr lvl="1"/>
            <a:r>
              <a:rPr lang="en-US" dirty="0"/>
              <a:t>Undo changes and re-applies quick style set attached to original document</a:t>
            </a:r>
          </a:p>
          <a:p>
            <a:r>
              <a:rPr lang="en-US" dirty="0"/>
              <a:t>“Reset to Quick Styles from Template</a:t>
            </a:r>
          </a:p>
          <a:p>
            <a:pPr lvl="1"/>
            <a:r>
              <a:rPr lang="en-US" dirty="0"/>
              <a:t>Undo changes and re-applies default quick style set used by Word</a:t>
            </a:r>
          </a:p>
          <a:p>
            <a:pPr lvl="1"/>
            <a:endParaRPr lang="en-US" dirty="0"/>
          </a:p>
          <a:p>
            <a:r>
              <a:rPr lang="en-US" dirty="0"/>
              <a:t>Save your applied styles as a Quick Style Set</a:t>
            </a:r>
          </a:p>
          <a:p>
            <a:pPr lvl="1"/>
            <a:r>
              <a:rPr lang="en-US" dirty="0"/>
              <a:t>Style Set available on your computer only</a:t>
            </a:r>
          </a:p>
          <a:p>
            <a:pPr lvl="1"/>
            <a:r>
              <a:rPr lang="en-US" dirty="0"/>
              <a:t>Styles (not the set) will become available on any computer you open the document</a:t>
            </a:r>
          </a:p>
          <a:p>
            <a:pPr lvl="1"/>
            <a:r>
              <a:rPr lang="en-US" dirty="0"/>
              <a:t>Style Set Automates your formatting with the click of a button</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01439716-EBB9-4D5C-B3EF-6135C402CB69}" type="slidenum">
              <a:rPr lang="en-US" smtClean="0"/>
              <a:t>52</a:t>
            </a:fld>
            <a:endParaRPr lang="en-US" dirty="0"/>
          </a:p>
        </p:txBody>
      </p:sp>
    </p:spTree>
    <p:extLst>
      <p:ext uri="{BB962C8B-B14F-4D97-AF65-F5344CB8AC3E}">
        <p14:creationId xmlns:p14="http://schemas.microsoft.com/office/powerpoint/2010/main" val="57035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BF70FAF-04CB-4AFF-AC06-F01CD09F74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46526C1-C1FF-4B9D-929E-8D7BD22A5A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
        <p:nvSpPr>
          <p:cNvPr id="80900" name="Slide Number Placeholder 3">
            <a:extLst>
              <a:ext uri="{FF2B5EF4-FFF2-40B4-BE49-F238E27FC236}">
                <a16:creationId xmlns:a16="http://schemas.microsoft.com/office/drawing/2014/main" id="{CBF68749-B7B3-4C8A-8D53-3FC6D2C9F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10A263-1150-4481-AC6C-DB8A031CE574}" type="slidenum">
              <a:rPr lang="en-US" altLang="en-US">
                <a:latin typeface="Times New Roman" panose="02020603050405020304" pitchFamily="18" charset="0"/>
              </a:rPr>
              <a:pPr eaLnBrk="1" hangingPunct="1"/>
              <a:t>55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7746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2054744-B7CE-4671-A77E-36EE87E605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a:extLst>
              <a:ext uri="{FF2B5EF4-FFF2-40B4-BE49-F238E27FC236}">
                <a16:creationId xmlns:a16="http://schemas.microsoft.com/office/drawing/2014/main" id="{0F33E6C8-8226-43DA-AF5E-208939C126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For older versions of Word on a Mac, e.g. Word 2008, the alt text option is not available</a:t>
            </a:r>
            <a:r>
              <a:rPr lang="en-US" dirty="0">
                <a:effectLst/>
              </a:rPr>
              <a:t> so Office 365 online can be used or add a caption</a:t>
            </a:r>
          </a:p>
          <a:p>
            <a:endParaRPr lang="en-US" altLang="en-US" dirty="0">
              <a:effectLst/>
              <a:latin typeface="Times New Roman" panose="02020603050405020304" pitchFamily="18" charset="0"/>
            </a:endParaRPr>
          </a:p>
          <a:p>
            <a:r>
              <a:rPr lang="en-US" sz="1200" b="0" i="0" kern="1200" dirty="0">
                <a:solidFill>
                  <a:schemeClr val="tx1"/>
                </a:solidFill>
                <a:effectLst/>
                <a:latin typeface="+mn-lt"/>
                <a:ea typeface="+mn-ea"/>
                <a:cs typeface="+mn-cs"/>
              </a:rPr>
              <a:t>An image caption is text that displays on the screen. Alternate text is read aloud to someone using assistive technology, but is hidden from a sighted user.</a:t>
            </a:r>
          </a:p>
          <a:p>
            <a:r>
              <a:rPr lang="en-US" sz="1200" b="0" i="0" kern="1200" dirty="0">
                <a:solidFill>
                  <a:schemeClr val="tx1"/>
                </a:solidFill>
                <a:effectLst/>
                <a:latin typeface="+mn-lt"/>
                <a:ea typeface="+mn-ea"/>
                <a:cs typeface="+mn-cs"/>
              </a:rPr>
              <a:t>If your image will also have a caption, consider including more descriptive detail of what you see in the picture in the alt text compared to the text in the caption. A screen reader will read both the alt text and the caption, and redundancy can be frustrating to the user</a:t>
            </a:r>
          </a:p>
          <a:p>
            <a:endParaRPr lang="en-US" altLang="en-US" dirty="0">
              <a:latin typeface="Times New Roman" panose="02020603050405020304" pitchFamily="18" charset="0"/>
            </a:endParaRPr>
          </a:p>
          <a:p>
            <a:r>
              <a:rPr lang="en-US" altLang="en-US" dirty="0"/>
              <a:t>Mac Users: </a:t>
            </a:r>
            <a:r>
              <a:rPr lang="en-US" altLang="en-US" b="1" dirty="0"/>
              <a:t>Add Caption</a:t>
            </a:r>
            <a:r>
              <a:rPr lang="en-US" altLang="en-US" dirty="0"/>
              <a:t> (if no alt text tab option) Ctrl + click &gt; Insert Caption &gt; Figure 1…</a:t>
            </a:r>
          </a:p>
          <a:p>
            <a:pPr lvl="1"/>
            <a:r>
              <a:rPr lang="en-US" altLang="en-US" dirty="0"/>
              <a:t>Caption appears below/above image, carried over into PDF/HTML</a:t>
            </a:r>
          </a:p>
          <a:p>
            <a:pPr lvl="1"/>
            <a:r>
              <a:rPr lang="en-US" altLang="en-US" dirty="0">
                <a:hlinkClick r:id="rId3"/>
              </a:rPr>
              <a:t>OpenOffice</a:t>
            </a:r>
            <a:r>
              <a:rPr lang="en-US" altLang="en-US" dirty="0"/>
              <a:t> Word for Mac (add alt text option available)</a:t>
            </a:r>
          </a:p>
          <a:p>
            <a:r>
              <a:rPr lang="en-US" altLang="en-US" dirty="0"/>
              <a:t>Windows:  Add Caption</a:t>
            </a:r>
          </a:p>
          <a:p>
            <a:pPr lvl="1"/>
            <a:r>
              <a:rPr lang="en-US" altLang="en-US" dirty="0"/>
              <a:t>References Tab &gt; Captions group &gt; Insert Caption. Appears below/above image.</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67248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B5E4DD6-6C90-418D-8313-A93B39B880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3A84DC9C-0A3B-431C-A14E-196915C9EE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Decorative Images</a:t>
            </a:r>
          </a:p>
          <a:p>
            <a:r>
              <a:rPr lang="en-US" sz="1200" b="0" i="0" kern="1200" dirty="0">
                <a:solidFill>
                  <a:schemeClr val="tx1"/>
                </a:solidFill>
                <a:effectLst/>
                <a:latin typeface="+mn-lt"/>
                <a:ea typeface="+mn-ea"/>
                <a:cs typeface="+mn-cs"/>
              </a:rPr>
              <a:t>Decorative images do not present important content, are used for layout or non-informative purposes, and do not appear within a link.</a:t>
            </a:r>
          </a:p>
          <a:p>
            <a:endParaRPr lang="en-US" altLang="en-US" dirty="0"/>
          </a:p>
        </p:txBody>
      </p:sp>
      <p:sp>
        <p:nvSpPr>
          <p:cNvPr id="82948" name="Slide Number Placeholder 3">
            <a:extLst>
              <a:ext uri="{FF2B5EF4-FFF2-40B4-BE49-F238E27FC236}">
                <a16:creationId xmlns:a16="http://schemas.microsoft.com/office/drawing/2014/main" id="{8FA69414-2629-4346-BEF0-1118C7F546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1704BD-7C37-44A0-8605-3A8ED5F3C6D8}" type="slidenum">
              <a:rPr lang="en-US" altLang="en-US"/>
              <a:pPr eaLnBrk="1" hangingPunct="1"/>
              <a:t>58</a:t>
            </a:fld>
            <a:endParaRPr lang="en-US" altLang="en-US" dirty="0"/>
          </a:p>
        </p:txBody>
      </p:sp>
    </p:spTree>
    <p:extLst>
      <p:ext uri="{BB962C8B-B14F-4D97-AF65-F5344CB8AC3E}">
        <p14:creationId xmlns:p14="http://schemas.microsoft.com/office/powerpoint/2010/main" val="765473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Times New Roman" pitchFamily="18" charset="0"/>
                <a:ea typeface="ＭＳ Ｐゴシック" pitchFamily="34" charset="-128"/>
              </a:rPr>
              <a:t>Long Description Example:  Annual Sales Pie Chart indicates that during the 1st quarter 58% sales were accomplished, 2nd quarter there were 23% of sales accomplished, 3rd quarter there were 10% sales accomplished and in the 4th quarter there were 9% sales accomplished.</a:t>
            </a:r>
          </a:p>
          <a:p>
            <a:endParaRPr lang="en-US" dirty="0">
              <a:latin typeface="Times New Roman" pitchFamily="18" charset="0"/>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650B08-182C-42CE-8159-7F0C3687F936}" type="slidenum">
              <a:rPr lang="en-US" smtClean="0">
                <a:latin typeface="Times New Roman" pitchFamily="18" charset="0"/>
                <a:ea typeface="ＭＳ Ｐゴシック" pitchFamily="34" charset="-128"/>
              </a:rPr>
              <a:pPr eaLnBrk="1" hangingPunct="1"/>
              <a:t>59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12624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60</a:t>
            </a:fld>
            <a:endParaRPr lang="en-US" dirty="0"/>
          </a:p>
        </p:txBody>
      </p:sp>
    </p:spTree>
    <p:extLst>
      <p:ext uri="{BB962C8B-B14F-4D97-AF65-F5344CB8AC3E}">
        <p14:creationId xmlns:p14="http://schemas.microsoft.com/office/powerpoint/2010/main" val="9095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6</a:t>
            </a:fld>
            <a:endParaRPr lang="en-US" dirty="0"/>
          </a:p>
        </p:txBody>
      </p:sp>
    </p:spTree>
    <p:extLst>
      <p:ext uri="{BB962C8B-B14F-4D97-AF65-F5344CB8AC3E}">
        <p14:creationId xmlns:p14="http://schemas.microsoft.com/office/powerpoint/2010/main" val="221576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6B78A51-562F-467F-9B56-C36E004871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a:extLst>
              <a:ext uri="{FF2B5EF4-FFF2-40B4-BE49-F238E27FC236}">
                <a16:creationId xmlns:a16="http://schemas.microsoft.com/office/drawing/2014/main" id="{5A6B040C-D3E7-4E24-86B4-CB26CBEF54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32513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1B4A418-7F33-4E10-84D1-E162D1D3EA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19C71BD6-668A-44EE-BB84-B4B5C7B0F1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01721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910588B-AFA3-49EB-AD42-32B298A3A2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54FEE144-E6C2-4100-916F-8F4B31A8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63851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53A250A-FDC9-4EAC-AE6D-00B7AC1BC2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E704BBC1-A4AE-4DE9-BA8B-6F55101732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62874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40DB3EB-593C-47BF-81FF-E8F9D75C71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a:extLst>
              <a:ext uri="{FF2B5EF4-FFF2-40B4-BE49-F238E27FC236}">
                <a16:creationId xmlns:a16="http://schemas.microsoft.com/office/drawing/2014/main" id="{9D16DF6D-1071-4D98-A52C-7E996631F9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Identify Table Headers</a:t>
            </a:r>
          </a:p>
          <a:p>
            <a:pPr lvl="0"/>
            <a:r>
              <a:rPr lang="en-US" sz="1200" kern="1200" dirty="0">
                <a:solidFill>
                  <a:schemeClr val="tx1"/>
                </a:solidFill>
                <a:effectLst/>
                <a:latin typeface="+mn-lt"/>
                <a:ea typeface="+mn-ea"/>
                <a:cs typeface="+mn-cs"/>
              </a:rPr>
              <a:t>Locate Table on Document and select it (click in it).</a:t>
            </a:r>
          </a:p>
          <a:p>
            <a:pPr lvl="0"/>
            <a:r>
              <a:rPr lang="en-US" sz="1200" kern="1200" dirty="0">
                <a:solidFill>
                  <a:schemeClr val="tx1"/>
                </a:solidFill>
                <a:effectLst/>
                <a:latin typeface="+mn-lt"/>
                <a:ea typeface="+mn-ea"/>
                <a:cs typeface="+mn-cs"/>
              </a:rPr>
              <a:t>Table specific context menus will display on the Word Ribbon. </a:t>
            </a:r>
          </a:p>
          <a:p>
            <a:pPr lvl="1"/>
            <a:r>
              <a:rPr lang="en-US" sz="1200" kern="1200" dirty="0">
                <a:solidFill>
                  <a:schemeClr val="tx1"/>
                </a:solidFill>
                <a:effectLst/>
                <a:latin typeface="+mn-lt"/>
                <a:ea typeface="+mn-ea"/>
                <a:cs typeface="+mn-cs"/>
              </a:rPr>
              <a:t>Mac Users:  Click the "</a:t>
            </a:r>
            <a:r>
              <a:rPr lang="en-US" sz="1200" b="1" kern="1200" dirty="0">
                <a:solidFill>
                  <a:schemeClr val="tx1"/>
                </a:solidFill>
                <a:effectLst/>
                <a:latin typeface="+mn-lt"/>
                <a:ea typeface="+mn-ea"/>
                <a:cs typeface="+mn-cs"/>
              </a:rPr>
              <a:t>Table Design</a:t>
            </a:r>
            <a:r>
              <a:rPr lang="en-US" sz="1200" kern="1200" dirty="0">
                <a:solidFill>
                  <a:schemeClr val="tx1"/>
                </a:solidFill>
                <a:effectLst/>
                <a:latin typeface="+mn-lt"/>
                <a:ea typeface="+mn-ea"/>
                <a:cs typeface="+mn-cs"/>
              </a:rPr>
              <a:t>" tab </a:t>
            </a:r>
          </a:p>
          <a:p>
            <a:pPr lvl="1"/>
            <a:r>
              <a:rPr lang="en-US" sz="1200" kern="1200" dirty="0">
                <a:solidFill>
                  <a:schemeClr val="tx1"/>
                </a:solidFill>
                <a:effectLst/>
                <a:latin typeface="+mn-lt"/>
                <a:ea typeface="+mn-ea"/>
                <a:cs typeface="+mn-cs"/>
              </a:rPr>
              <a:t>Windows Users:  Table Tools &gt; Design Tab </a:t>
            </a:r>
          </a:p>
          <a:p>
            <a:pPr lvl="0"/>
            <a:r>
              <a:rPr lang="en-US" sz="1200" kern="1200" dirty="0">
                <a:solidFill>
                  <a:schemeClr val="tx1"/>
                </a:solidFill>
                <a:effectLst/>
                <a:latin typeface="+mn-lt"/>
                <a:ea typeface="+mn-ea"/>
                <a:cs typeface="+mn-cs"/>
              </a:rPr>
              <a:t>The first group of tools on this tab: "Table Style Options" group,  provides several checkboxes. Select the check box next to "</a:t>
            </a:r>
            <a:r>
              <a:rPr lang="en-US" sz="1200" b="1" kern="1200" dirty="0">
                <a:solidFill>
                  <a:schemeClr val="tx1"/>
                </a:solidFill>
                <a:effectLst/>
                <a:latin typeface="+mn-lt"/>
                <a:ea typeface="+mn-ea"/>
                <a:cs typeface="+mn-cs"/>
              </a:rPr>
              <a:t>Header Row</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Header cells that you selected will now be identified as table headers.</a:t>
            </a:r>
          </a:p>
          <a:p>
            <a:pPr lvl="0"/>
            <a:endParaRPr lang="en-US" sz="1200" kern="1200" dirty="0">
              <a:solidFill>
                <a:schemeClr val="tx1"/>
              </a:solidFill>
              <a:effectLst/>
              <a:latin typeface="+mn-lt"/>
              <a:ea typeface="+mn-ea"/>
              <a:cs typeface="+mn-cs"/>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48999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3295AE5-4447-48DC-832B-E51791D5B0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77C52938-D999-4CF7-B410-D398376B4E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Tbd: </a:t>
            </a:r>
            <a:r>
              <a:rPr lang="en-US" altLang="en-US" sz="1200" dirty="0"/>
              <a:t>No mechanism in Word to identify Row header; only Column Header,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sz="1200" b="1" kern="1200" dirty="0">
                <a:solidFill>
                  <a:schemeClr val="tx1"/>
                </a:solidFill>
                <a:effectLst/>
                <a:latin typeface="+mn-lt"/>
                <a:ea typeface="+mn-ea"/>
                <a:cs typeface="+mn-cs"/>
              </a:rPr>
              <a:t>Add a Table Caption</a:t>
            </a:r>
          </a:p>
          <a:p>
            <a:r>
              <a:rPr lang="en-US" sz="1200" kern="1200" dirty="0">
                <a:solidFill>
                  <a:schemeClr val="tx1"/>
                </a:solidFill>
                <a:effectLst/>
                <a:latin typeface="+mn-lt"/>
                <a:ea typeface="+mn-ea"/>
                <a:cs typeface="+mn-cs"/>
              </a:rPr>
              <a:t>Captions function as a heading/title for your table. Captions should be short and summarize overall purpose of table. </a:t>
            </a:r>
          </a:p>
          <a:p>
            <a:pPr lvl="0"/>
            <a:r>
              <a:rPr lang="en-US" sz="1200" kern="1200" dirty="0">
                <a:solidFill>
                  <a:schemeClr val="tx1"/>
                </a:solidFill>
                <a:effectLst/>
                <a:latin typeface="+mn-lt"/>
                <a:ea typeface="+mn-ea"/>
                <a:cs typeface="+mn-cs"/>
              </a:rPr>
              <a:t>Select all table (highlight or use table select icon) located at top left of table.</a:t>
            </a:r>
          </a:p>
          <a:p>
            <a:pPr lvl="0"/>
            <a:r>
              <a:rPr lang="en-US" sz="1200" kern="1200" dirty="0">
                <a:solidFill>
                  <a:schemeClr val="tx1"/>
                </a:solidFill>
                <a:effectLst/>
                <a:latin typeface="+mn-lt"/>
                <a:ea typeface="+mn-ea"/>
                <a:cs typeface="+mn-cs"/>
              </a:rPr>
              <a:t>Right click on table and select "Insert Caption"</a:t>
            </a:r>
          </a:p>
          <a:p>
            <a:pPr lvl="0"/>
            <a:r>
              <a:rPr lang="en-US" sz="1200" kern="1200" dirty="0">
                <a:solidFill>
                  <a:schemeClr val="tx1"/>
                </a:solidFill>
                <a:effectLst/>
                <a:latin typeface="+mn-lt"/>
                <a:ea typeface="+mn-ea"/>
                <a:cs typeface="+mn-cs"/>
              </a:rPr>
              <a:t>The Caption window displays. Complete the following fields:</a:t>
            </a:r>
          </a:p>
          <a:p>
            <a:pPr lvl="1"/>
            <a:r>
              <a:rPr lang="en-US" sz="1200" b="1" kern="1200" dirty="0">
                <a:solidFill>
                  <a:schemeClr val="tx1"/>
                </a:solidFill>
                <a:effectLst/>
                <a:latin typeface="+mn-lt"/>
                <a:ea typeface="+mn-ea"/>
                <a:cs typeface="+mn-cs"/>
              </a:rPr>
              <a:t>Caption</a:t>
            </a:r>
            <a:r>
              <a:rPr lang="en-US" sz="1200" kern="1200" dirty="0">
                <a:solidFill>
                  <a:schemeClr val="tx1"/>
                </a:solidFill>
                <a:effectLst/>
                <a:latin typeface="+mn-lt"/>
                <a:ea typeface="+mn-ea"/>
                <a:cs typeface="+mn-cs"/>
              </a:rPr>
              <a:t>:  This field may already display the words "Table 1" follow this with a summary of your table.</a:t>
            </a:r>
          </a:p>
          <a:p>
            <a:pPr lvl="1"/>
            <a:r>
              <a:rPr lang="en-US" sz="1200" b="1" kern="1200" dirty="0">
                <a:solidFill>
                  <a:schemeClr val="tx1"/>
                </a:solidFill>
                <a:effectLst/>
                <a:latin typeface="+mn-lt"/>
                <a:ea typeface="+mn-ea"/>
                <a:cs typeface="+mn-cs"/>
              </a:rPr>
              <a:t>Label</a:t>
            </a:r>
            <a:r>
              <a:rPr lang="en-US" sz="1200" kern="1200" dirty="0">
                <a:solidFill>
                  <a:schemeClr val="tx1"/>
                </a:solidFill>
                <a:effectLst/>
                <a:latin typeface="+mn-lt"/>
                <a:ea typeface="+mn-ea"/>
                <a:cs typeface="+mn-cs"/>
              </a:rPr>
              <a:t>: Depending on the object you select, this will be pre-populated. Make sure Table is selected.</a:t>
            </a:r>
          </a:p>
          <a:p>
            <a:pPr lvl="1"/>
            <a:r>
              <a:rPr lang="en-US" sz="1200" b="1" kern="1200" dirty="0">
                <a:solidFill>
                  <a:schemeClr val="tx1"/>
                </a:solidFill>
                <a:effectLst/>
                <a:latin typeface="+mn-lt"/>
                <a:ea typeface="+mn-ea"/>
                <a:cs typeface="+mn-cs"/>
              </a:rPr>
              <a:t>Position</a:t>
            </a:r>
            <a:r>
              <a:rPr lang="en-US" sz="1200" kern="1200" dirty="0">
                <a:solidFill>
                  <a:schemeClr val="tx1"/>
                </a:solidFill>
                <a:effectLst/>
                <a:latin typeface="+mn-lt"/>
                <a:ea typeface="+mn-ea"/>
                <a:cs typeface="+mn-cs"/>
              </a:rPr>
              <a:t>: Choose to place summary above or below table. Below is recommended.</a:t>
            </a:r>
          </a:p>
          <a:p>
            <a:pPr lvl="1"/>
            <a:r>
              <a:rPr lang="en-US" sz="1200" b="1" kern="1200" dirty="0">
                <a:solidFill>
                  <a:schemeClr val="tx1"/>
                </a:solidFill>
                <a:effectLst/>
                <a:latin typeface="+mn-lt"/>
                <a:ea typeface="+mn-ea"/>
                <a:cs typeface="+mn-cs"/>
              </a:rPr>
              <a:t>Format</a:t>
            </a:r>
            <a:r>
              <a:rPr lang="en-US" sz="1200" kern="1200" dirty="0">
                <a:solidFill>
                  <a:schemeClr val="tx1"/>
                </a:solidFill>
                <a:effectLst/>
                <a:latin typeface="+mn-lt"/>
                <a:ea typeface="+mn-ea"/>
                <a:cs typeface="+mn-cs"/>
              </a:rPr>
              <a:t>:  This ties to the label area. Default is </a:t>
            </a:r>
            <a:r>
              <a:rPr lang="en-US" sz="1200" kern="1200" dirty="0" err="1">
                <a:solidFill>
                  <a:schemeClr val="tx1"/>
                </a:solidFill>
                <a:effectLst/>
                <a:latin typeface="+mn-lt"/>
                <a:ea typeface="+mn-ea"/>
                <a:cs typeface="+mn-cs"/>
              </a:rPr>
              <a:t>arabic</a:t>
            </a:r>
            <a:r>
              <a:rPr lang="en-US" sz="1200" kern="1200" dirty="0">
                <a:solidFill>
                  <a:schemeClr val="tx1"/>
                </a:solidFill>
                <a:effectLst/>
                <a:latin typeface="+mn-lt"/>
                <a:ea typeface="+mn-ea"/>
                <a:cs typeface="+mn-cs"/>
              </a:rPr>
              <a:t> numbers (1, 2, 3). Choose your preference.</a:t>
            </a:r>
          </a:p>
          <a:p>
            <a:pPr lvl="1"/>
            <a:r>
              <a:rPr lang="en-US" sz="1200" kern="1200" dirty="0">
                <a:solidFill>
                  <a:schemeClr val="tx1"/>
                </a:solidFill>
                <a:effectLst/>
                <a:latin typeface="+mn-lt"/>
                <a:ea typeface="+mn-ea"/>
                <a:cs typeface="+mn-cs"/>
              </a:rPr>
              <a:t>You can choose to exclude the label from caption if you wish. Not recommended if you have several tables on documents. </a:t>
            </a:r>
          </a:p>
          <a:p>
            <a:pPr lvl="0"/>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OK </a:t>
            </a:r>
            <a:r>
              <a:rPr lang="en-US" sz="1200" kern="1200" dirty="0">
                <a:solidFill>
                  <a:schemeClr val="tx1"/>
                </a:solidFill>
                <a:effectLst/>
                <a:latin typeface="+mn-lt"/>
                <a:ea typeface="+mn-ea"/>
                <a:cs typeface="+mn-cs"/>
              </a:rPr>
              <a:t>to save changes. The table caption will 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altLang="en-US" dirty="0">
              <a:latin typeface="Times New Roman" panose="02020603050405020304" pitchFamily="18" charset="0"/>
            </a:endParaRPr>
          </a:p>
        </p:txBody>
      </p:sp>
      <p:sp>
        <p:nvSpPr>
          <p:cNvPr id="89092" name="Slide Number Placeholder 3">
            <a:extLst>
              <a:ext uri="{FF2B5EF4-FFF2-40B4-BE49-F238E27FC236}">
                <a16:creationId xmlns:a16="http://schemas.microsoft.com/office/drawing/2014/main" id="{909D18D3-288F-46AD-91C9-CFCDA7D81A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6D3D5D-B41F-41EB-AC70-9DFD64CABCD3}" type="slidenum">
              <a:rPr lang="en-US" altLang="en-US">
                <a:latin typeface="Times New Roman" panose="02020603050405020304" pitchFamily="18" charset="0"/>
              </a:rPr>
              <a:pPr eaLnBrk="1" hangingPunct="1"/>
              <a:t>68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72527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E1B6DFA-35F6-40C1-9C16-61ED3C2C2D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a:extLst>
              <a:ext uri="{FF2B5EF4-FFF2-40B4-BE49-F238E27FC236}">
                <a16:creationId xmlns:a16="http://schemas.microsoft.com/office/drawing/2014/main" id="{DFF28630-F402-4096-8F2B-0E5376FA37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20798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57174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versions of Windows: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Windows Users:  Locate the Accessibility Checker from the File tab in the Info group under the Check for Issues option </a:t>
            </a:r>
          </a:p>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73</a:t>
            </a:fld>
            <a:endParaRPr lang="en-US" dirty="0"/>
          </a:p>
        </p:txBody>
      </p:sp>
    </p:spTree>
    <p:extLst>
      <p:ext uri="{BB962C8B-B14F-4D97-AF65-F5344CB8AC3E}">
        <p14:creationId xmlns:p14="http://schemas.microsoft.com/office/powerpoint/2010/main" val="1485022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0C2E167-1F01-4A43-84CD-35F031D723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90DA189-F9E3-44B5-B00D-5A0594BF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Hyper Text Markup Language “HTML”</a:t>
            </a:r>
          </a:p>
          <a:p>
            <a:pPr lvl="1"/>
            <a:r>
              <a:rPr lang="en-US" altLang="en-US" dirty="0"/>
              <a:t>File &gt; Save As &gt; Web Page “Filtered”</a:t>
            </a:r>
          </a:p>
          <a:p>
            <a:pPr lvl="1"/>
            <a:r>
              <a:rPr lang="en-US" altLang="en-US" dirty="0"/>
              <a:t>Filtered option does not carry over unnecessary information</a:t>
            </a:r>
          </a:p>
          <a:p>
            <a:pPr lvl="1"/>
            <a:r>
              <a:rPr lang="en-US" altLang="en-US" dirty="0"/>
              <a:t>Carries over Alt Text, Table Headers, links</a:t>
            </a:r>
          </a:p>
          <a:p>
            <a:pPr lvl="1"/>
            <a:r>
              <a:rPr lang="en-US" altLang="en-US" dirty="0"/>
              <a:t>Edit in Dreamweaver or other web editor</a:t>
            </a:r>
          </a:p>
          <a:p>
            <a:pPr lvl="1"/>
            <a:endParaRPr lang="en-US" altLang="en-US" dirty="0"/>
          </a:p>
          <a:p>
            <a:r>
              <a:rPr lang="en-US" altLang="en-US" b="1" dirty="0"/>
              <a:t>Rich Text Format “RTF”</a:t>
            </a:r>
          </a:p>
          <a:p>
            <a:pPr lvl="1"/>
            <a:r>
              <a:rPr lang="en-US" altLang="en-US" dirty="0"/>
              <a:t>File &gt; Save As &gt; RTF</a:t>
            </a:r>
          </a:p>
          <a:p>
            <a:pPr lvl="1"/>
            <a:r>
              <a:rPr lang="en-US" altLang="en-US" dirty="0"/>
              <a:t>Read across different word processing applications</a:t>
            </a:r>
          </a:p>
          <a:p>
            <a:pPr lvl="1"/>
            <a:endParaRPr lang="en-US" altLang="en-US" dirty="0"/>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7308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Readers:  https://webaim.org/articles/visual/blind#screenreaders</a:t>
            </a:r>
          </a:p>
          <a:p>
            <a:r>
              <a:rPr lang="en-US" dirty="0"/>
              <a:t>Magnification Software:  https://www.zoomtext.com/products/zoomtext-magnifierreader/</a:t>
            </a:r>
          </a:p>
          <a:p>
            <a:r>
              <a:rPr lang="en-US" dirty="0"/>
              <a:t>Scan/Read Software:  http://www.kurzweiledu.com/</a:t>
            </a:r>
            <a:r>
              <a:rPr lang="en-US" dirty="0" err="1"/>
              <a:t>default.html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7</a:t>
            </a:fld>
            <a:endParaRPr lang="en-US" dirty="0"/>
          </a:p>
        </p:txBody>
      </p:sp>
    </p:spTree>
    <p:extLst>
      <p:ext uri="{BB962C8B-B14F-4D97-AF65-F5344CB8AC3E}">
        <p14:creationId xmlns:p14="http://schemas.microsoft.com/office/powerpoint/2010/main" val="1832038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E4BED09-7AD6-4398-817F-556332F1F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64FF19AE-E67B-4C9B-9409-E6C595BBD3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Office for Mac</a:t>
            </a:r>
          </a:p>
          <a:p>
            <a:pPr lvl="1"/>
            <a:r>
              <a:rPr lang="en-US" altLang="en-US" dirty="0"/>
              <a:t>Older versions Cannot create tagged PDF from Office on Mac</a:t>
            </a:r>
          </a:p>
          <a:p>
            <a:pPr lvl="2"/>
            <a:r>
              <a:rPr lang="en-US" altLang="en-US" dirty="0"/>
              <a:t>File &gt; PDF</a:t>
            </a:r>
          </a:p>
          <a:p>
            <a:pPr lvl="2"/>
            <a:r>
              <a:rPr lang="en-US" altLang="en-US" dirty="0"/>
              <a:t>Add Tags in Adobe Acrobat:  Review, Repair, Review process…</a:t>
            </a:r>
          </a:p>
          <a:p>
            <a:pPr lvl="1"/>
            <a:r>
              <a:rPr lang="en-US" altLang="en-US" dirty="0"/>
              <a:t>Use Office 365 via University or </a:t>
            </a:r>
            <a:r>
              <a:rPr lang="en-US" altLang="en-US" dirty="0">
                <a:hlinkClick r:id="rId3"/>
              </a:rPr>
              <a:t>OpenOffice for Mac </a:t>
            </a:r>
            <a:endParaRPr lang="en-US" altLang="en-US" dirty="0"/>
          </a:p>
          <a:p>
            <a:pPr lvl="2"/>
            <a:r>
              <a:rPr lang="en-US" altLang="en-US" dirty="0"/>
              <a:t>File &gt; Export as PDF &gt; General Tab &gt; select “tagged PDF” checkbox</a:t>
            </a:r>
          </a:p>
          <a:p>
            <a:pPr lvl="1"/>
            <a:r>
              <a:rPr lang="en-US" altLang="en-US" dirty="0"/>
              <a:t>Save As PDF (Newer versions of Office or if Adobe Acrobat is installed)</a:t>
            </a:r>
          </a:p>
          <a:p>
            <a:endParaRPr lang="en-US" altLang="en-US" dirty="0">
              <a:latin typeface="Times New Roman" panose="02020603050405020304" pitchFamily="18" charset="0"/>
            </a:endParaRPr>
          </a:p>
        </p:txBody>
      </p:sp>
      <p:sp>
        <p:nvSpPr>
          <p:cNvPr id="92164" name="Slide Number Placeholder 3">
            <a:extLst>
              <a:ext uri="{FF2B5EF4-FFF2-40B4-BE49-F238E27FC236}">
                <a16:creationId xmlns:a16="http://schemas.microsoft.com/office/drawing/2014/main" id="{B3CB43DE-2072-4944-AC72-7CA37D27EE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F22B0C-BF94-41C6-98B8-5BE717E21B4A}" type="slidenum">
              <a:rPr lang="en-US" altLang="en-US">
                <a:latin typeface="Times New Roman" panose="02020603050405020304" pitchFamily="18" charset="0"/>
              </a:rPr>
              <a:pPr eaLnBrk="1" hangingPunct="1"/>
              <a:t>76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65161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DC5D7-6C40-9B48-BAD8-C6875F5A386A}" type="slidenum">
              <a:rPr lang="en-US" smtClean="0"/>
              <a:t>79</a:t>
            </a:fld>
            <a:endParaRPr lang="en-US"/>
          </a:p>
        </p:txBody>
      </p:sp>
    </p:spTree>
    <p:extLst>
      <p:ext uri="{BB962C8B-B14F-4D97-AF65-F5344CB8AC3E}">
        <p14:creationId xmlns:p14="http://schemas.microsoft.com/office/powerpoint/2010/main" val="2436813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Electronic Braille</a:t>
            </a:r>
            <a:r>
              <a:rPr lang="en-US" sz="1200" b="0" i="0" kern="1200" dirty="0">
                <a:solidFill>
                  <a:schemeClr val="tx1"/>
                </a:solidFill>
                <a:effectLst/>
                <a:latin typeface="+mn-lt"/>
                <a:ea typeface="+mn-ea"/>
                <a:cs typeface="+mn-cs"/>
              </a:rPr>
              <a:t>:  BRF file that can be read on a refreshable Braille Display, other braille devices or braille software.</a:t>
            </a:r>
          </a:p>
          <a:p>
            <a:r>
              <a:rPr lang="en-US" sz="1200" b="1" i="0" kern="1200" dirty="0">
                <a:solidFill>
                  <a:schemeClr val="tx1"/>
                </a:solidFill>
                <a:effectLst/>
                <a:latin typeface="+mn-lt"/>
                <a:ea typeface="+mn-ea"/>
                <a:cs typeface="+mn-cs"/>
              </a:rPr>
              <a:t>Audio</a:t>
            </a:r>
            <a:r>
              <a:rPr lang="en-US" sz="1200" b="0" i="0" kern="1200" dirty="0">
                <a:solidFill>
                  <a:schemeClr val="tx1"/>
                </a:solidFill>
                <a:effectLst/>
                <a:latin typeface="+mn-lt"/>
                <a:ea typeface="+mn-ea"/>
                <a:cs typeface="+mn-cs"/>
              </a:rPr>
              <a:t>:  .mp3 file download, audio alternative reads aloud text in file.</a:t>
            </a:r>
          </a:p>
          <a:p>
            <a:r>
              <a:rPr lang="en-US" sz="1200" b="1" i="0" kern="1200" dirty="0">
                <a:solidFill>
                  <a:schemeClr val="tx1"/>
                </a:solidFill>
                <a:effectLst/>
                <a:latin typeface="+mn-lt"/>
                <a:ea typeface="+mn-ea"/>
                <a:cs typeface="+mn-cs"/>
              </a:rPr>
              <a:t>PDF, OCR</a:t>
            </a:r>
            <a:r>
              <a:rPr lang="en-US" sz="1200" b="0" i="0" kern="1200" dirty="0">
                <a:solidFill>
                  <a:schemeClr val="tx1"/>
                </a:solidFill>
                <a:effectLst/>
                <a:latin typeface="+mn-lt"/>
                <a:ea typeface="+mn-ea"/>
                <a:cs typeface="+mn-cs"/>
              </a:rPr>
              <a:t>: Optical Character Recognition or OCR is used to convert an image only PDF to searchable text. Conversion is only as good as original file, may not be accurate if file has issues.</a:t>
            </a:r>
          </a:p>
          <a:p>
            <a:r>
              <a:rPr lang="en-US" sz="1200" b="1" i="0" kern="1200" dirty="0">
                <a:solidFill>
                  <a:schemeClr val="tx1"/>
                </a:solidFill>
                <a:effectLst/>
                <a:latin typeface="+mn-lt"/>
                <a:ea typeface="+mn-ea"/>
                <a:cs typeface="+mn-cs"/>
              </a:rPr>
              <a:t>PDF, Tagged</a:t>
            </a:r>
            <a:r>
              <a:rPr lang="en-US" sz="1200" b="0" i="0" kern="1200" dirty="0">
                <a:solidFill>
                  <a:schemeClr val="tx1"/>
                </a:solidFill>
                <a:effectLst/>
                <a:latin typeface="+mn-lt"/>
                <a:ea typeface="+mn-ea"/>
                <a:cs typeface="+mn-cs"/>
              </a:rPr>
              <a:t>: File format containing tags to identify headings, paragraphs to aid in reading of document by screen readers.</a:t>
            </a:r>
          </a:p>
          <a:p>
            <a:r>
              <a:rPr lang="en-US" sz="1200" b="1" i="0" kern="1200" dirty="0">
                <a:solidFill>
                  <a:schemeClr val="tx1"/>
                </a:solidFill>
                <a:effectLst/>
                <a:latin typeface="+mn-lt"/>
                <a:ea typeface="+mn-ea"/>
                <a:cs typeface="+mn-cs"/>
              </a:rPr>
              <a:t>Semantic HTML</a:t>
            </a:r>
            <a:r>
              <a:rPr lang="en-US" sz="1200" b="0" i="0" kern="1200" dirty="0">
                <a:solidFill>
                  <a:schemeClr val="tx1"/>
                </a:solidFill>
                <a:effectLst/>
                <a:latin typeface="+mn-lt"/>
                <a:ea typeface="+mn-ea"/>
                <a:cs typeface="+mn-cs"/>
              </a:rPr>
              <a:t>: viewed on a browser and file type provides tags and elements (blockquote, paragraph, headings) that add meaning to the content and helps screen reader users.</a:t>
            </a:r>
          </a:p>
          <a:p>
            <a:r>
              <a:rPr lang="en-US" sz="1200" b="1"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digital publishing file for view on mobile devices. This file format is reflow-able meaning it adapts to the device on which content is viewed.</a:t>
            </a:r>
          </a:p>
          <a:p>
            <a:r>
              <a:rPr lang="en-US" sz="1200" b="1" i="0" kern="1200" dirty="0">
                <a:solidFill>
                  <a:schemeClr val="tx1"/>
                </a:solidFill>
                <a:effectLst/>
                <a:latin typeface="+mn-lt"/>
                <a:ea typeface="+mn-ea"/>
                <a:cs typeface="+mn-cs"/>
              </a:rPr>
              <a:t>Translated Version</a:t>
            </a:r>
            <a:r>
              <a:rPr lang="en-US" sz="1200" b="0" i="0" kern="1200" dirty="0">
                <a:solidFill>
                  <a:schemeClr val="tx1"/>
                </a:solidFill>
                <a:effectLst/>
                <a:latin typeface="+mn-lt"/>
                <a:ea typeface="+mn-ea"/>
                <a:cs typeface="+mn-cs"/>
              </a:rPr>
              <a:t>: option to obtain the audio file for content in another language. </a:t>
            </a:r>
          </a:p>
          <a:p>
            <a:r>
              <a:rPr lang="en-US" sz="1200" b="1" i="0" kern="1200" dirty="0" err="1">
                <a:solidFill>
                  <a:schemeClr val="tx1"/>
                </a:solidFill>
                <a:effectLst/>
                <a:latin typeface="+mn-lt"/>
                <a:ea typeface="+mn-ea"/>
                <a:cs typeface="+mn-cs"/>
              </a:rPr>
              <a:t>BeeLine</a:t>
            </a:r>
            <a:r>
              <a:rPr lang="en-US" sz="1200" b="1" i="0" kern="1200" dirty="0">
                <a:solidFill>
                  <a:schemeClr val="tx1"/>
                </a:solidFill>
                <a:effectLst/>
                <a:latin typeface="+mn-lt"/>
                <a:ea typeface="+mn-ea"/>
                <a:cs typeface="+mn-cs"/>
              </a:rPr>
              <a:t> Reader:  </a:t>
            </a:r>
            <a:r>
              <a:rPr lang="en-US" sz="1200" b="0" i="0" kern="1200" dirty="0">
                <a:solidFill>
                  <a:schemeClr val="tx1"/>
                </a:solidFill>
                <a:effectLst/>
                <a:latin typeface="+mn-lt"/>
                <a:ea typeface="+mn-ea"/>
                <a:cs typeface="+mn-cs"/>
              </a:rPr>
              <a:t>file format that displays text using subtle color gradient to aid in reading on screen content. </a:t>
            </a:r>
          </a:p>
          <a:p>
            <a:endParaRPr lang="en-US" dirty="0"/>
          </a:p>
        </p:txBody>
      </p:sp>
      <p:sp>
        <p:nvSpPr>
          <p:cNvPr id="4" name="Slide Number Placeholder 3"/>
          <p:cNvSpPr>
            <a:spLocks noGrp="1"/>
          </p:cNvSpPr>
          <p:nvPr>
            <p:ph type="sldNum" sz="quarter" idx="5"/>
          </p:nvPr>
        </p:nvSpPr>
        <p:spPr/>
        <p:txBody>
          <a:bodyPr/>
          <a:lstStyle/>
          <a:p>
            <a:fld id="{6FFDC5D7-6C40-9B48-BAD8-C6875F5A386A}" type="slidenum">
              <a:rPr lang="en-US" smtClean="0"/>
              <a:t>80</a:t>
            </a:fld>
            <a:endParaRPr lang="en-US"/>
          </a:p>
        </p:txBody>
      </p:sp>
    </p:spTree>
    <p:extLst>
      <p:ext uri="{BB962C8B-B14F-4D97-AF65-F5344CB8AC3E}">
        <p14:creationId xmlns:p14="http://schemas.microsoft.com/office/powerpoint/2010/main" val="2777327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accessing a file from within a module, you will need to click on the file name first to load the file preview and you will see the alternative format link above the file preview window. The Download Alternative Formats window will then open and display the available options to choose from.  The alternative formats created depend on the original file type. For example, a PowerPoint will have options for a tagged PDF, HTML,  ePub , electronic braille, and audio formats.  </a:t>
            </a:r>
          </a:p>
          <a:p>
            <a:endParaRPr lang="en-US" dirty="0"/>
          </a:p>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81</a:t>
            </a:fld>
            <a:endParaRPr lang="en-US" dirty="0"/>
          </a:p>
        </p:txBody>
      </p:sp>
    </p:spTree>
    <p:extLst>
      <p:ext uri="{BB962C8B-B14F-4D97-AF65-F5344CB8AC3E}">
        <p14:creationId xmlns:p14="http://schemas.microsoft.com/office/powerpoint/2010/main" val="3319516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ways to check document:</a:t>
            </a:r>
          </a:p>
          <a:p>
            <a:pPr marL="171450" indent="-171450">
              <a:buFont typeface="Arial" panose="020B0604020202020204" pitchFamily="34" charset="0"/>
              <a:buChar char="•"/>
            </a:pPr>
            <a:r>
              <a:rPr lang="en-US" altLang="en-US" dirty="0"/>
              <a:t>Use built in Read Aloud feature in Word – may not reflect true assistive tech experience</a:t>
            </a:r>
          </a:p>
          <a:p>
            <a:pPr marL="171450" indent="-171450">
              <a:buFont typeface="Arial" panose="020B0604020202020204" pitchFamily="34" charset="0"/>
              <a:buChar char="•"/>
            </a:pPr>
            <a:r>
              <a:rPr lang="en-US" altLang="en-US" dirty="0"/>
              <a:t>Use JAWS to Read Document</a:t>
            </a:r>
          </a:p>
          <a:p>
            <a:pPr marL="628650" lvl="1" indent="-171450">
              <a:buFont typeface="Arial" panose="020B0604020202020204" pitchFamily="34" charset="0"/>
              <a:buChar char="•"/>
            </a:pPr>
            <a:r>
              <a:rPr lang="en-US" altLang="en-US" dirty="0"/>
              <a:t>Start JAWS:  CTRL + Alt + J</a:t>
            </a:r>
          </a:p>
          <a:p>
            <a:pPr marL="628650" lvl="1" indent="-171450">
              <a:buFont typeface="Arial" panose="020B0604020202020204" pitchFamily="34" charset="0"/>
              <a:buChar char="•"/>
            </a:pPr>
            <a:r>
              <a:rPr lang="en-US" altLang="en-US" dirty="0"/>
              <a:t>Use Shortcuts</a:t>
            </a:r>
          </a:p>
          <a:p>
            <a:endParaRPr lang="en-US" dirty="0"/>
          </a:p>
        </p:txBody>
      </p:sp>
      <p:sp>
        <p:nvSpPr>
          <p:cNvPr id="4" name="Slide Number Placeholder 3"/>
          <p:cNvSpPr>
            <a:spLocks noGrp="1"/>
          </p:cNvSpPr>
          <p:nvPr>
            <p:ph type="sldNum" sz="quarter" idx="5"/>
          </p:nvPr>
        </p:nvSpPr>
        <p:spPr/>
        <p:txBody>
          <a:bodyPr/>
          <a:lstStyle/>
          <a:p>
            <a:fld id="{7D1C91E1-27DE-5F4D-BA53-582464BD07EB}" type="slidenum">
              <a:rPr lang="en-US" smtClean="0"/>
              <a:t>82</a:t>
            </a:fld>
            <a:endParaRPr lang="en-US" dirty="0"/>
          </a:p>
        </p:txBody>
      </p:sp>
    </p:spTree>
    <p:extLst>
      <p:ext uri="{BB962C8B-B14F-4D97-AF65-F5344CB8AC3E}">
        <p14:creationId xmlns:p14="http://schemas.microsoft.com/office/powerpoint/2010/main" val="2572196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Accessibility scores range from Low to Perfect and depending on the score, you will see an associated dial in one of the colors listed below along with a percentage value. A higher score means fewer accessibility issues in a file. Scores are </a:t>
            </a:r>
            <a:r>
              <a:rPr lang="en-US" sz="1200" b="1" i="0" kern="1200" dirty="0">
                <a:solidFill>
                  <a:schemeClr val="tx1"/>
                </a:solidFill>
                <a:effectLst/>
                <a:latin typeface="+mn-lt"/>
                <a:ea typeface="+mn-ea"/>
                <a:cs typeface="+mn-cs"/>
              </a:rPr>
              <a:t>only visible to instructors/course owners</a:t>
            </a:r>
            <a:r>
              <a:rPr lang="en-US" sz="1200" b="0" i="0" kern="1200" dirty="0">
                <a:solidFill>
                  <a:schemeClr val="tx1"/>
                </a:solidFill>
                <a:effectLst/>
                <a:latin typeface="+mn-lt"/>
                <a:ea typeface="+mn-ea"/>
                <a:cs typeface="+mn-cs"/>
              </a:rPr>
              <a:t>. Your students will only see options to download an alternative file format for original files next to the original file. Depending on the File type, ALLY will check for things like headings, alternative text for images, color contrast, descriptive links and any issues within these areas contribute to the final score for that file.</a:t>
            </a:r>
          </a:p>
          <a:p>
            <a:r>
              <a:rPr lang="en-US" sz="1200" b="0" i="0" u="sng" kern="1200" dirty="0">
                <a:solidFill>
                  <a:schemeClr val="tx1"/>
                </a:solidFill>
                <a:effectLst/>
                <a:latin typeface="+mn-lt"/>
                <a:ea typeface="+mn-ea"/>
                <a:cs typeface="+mn-cs"/>
                <a:hlinkClick r:id="rId3" tooltip="Accessibility score: Perfect"/>
              </a:rPr>
              <a:t>Accessibility score: Perfect Click to </a:t>
            </a:r>
            <a:r>
              <a:rPr lang="en-US" sz="1200" b="0" i="0" u="sng" kern="1200" dirty="0" err="1">
                <a:solidFill>
                  <a:schemeClr val="tx1"/>
                </a:solidFill>
                <a:effectLst/>
                <a:latin typeface="+mn-lt"/>
                <a:ea typeface="+mn-ea"/>
                <a:cs typeface="+mn-cs"/>
                <a:hlinkClick r:id="rId3" tooltip="Accessibility score: Perfect"/>
              </a:rPr>
              <a:t>improve</a:t>
            </a:r>
            <a:r>
              <a:rPr lang="en-US" sz="1200" b="0" i="0" kern="1200" dirty="0" err="1">
                <a:solidFill>
                  <a:schemeClr val="tx1"/>
                </a:solidFill>
                <a:effectLst/>
                <a:latin typeface="+mn-lt"/>
                <a:ea typeface="+mn-ea"/>
                <a:cs typeface="+mn-cs"/>
              </a:rPr>
              <a:t>Red</a:t>
            </a:r>
            <a:r>
              <a:rPr lang="en-US" sz="1200" b="0" i="0" kern="1200" dirty="0">
                <a:solidFill>
                  <a:schemeClr val="tx1"/>
                </a:solidFill>
                <a:effectLst/>
                <a:latin typeface="+mn-lt"/>
                <a:ea typeface="+mn-ea"/>
                <a:cs typeface="+mn-cs"/>
              </a:rPr>
              <a:t> Dial- Low Score 0% to 33%: File is not accessible and needs immediate attention.</a:t>
            </a:r>
          </a:p>
          <a:p>
            <a:r>
              <a:rPr lang="en-US" sz="1200" b="0" i="0" u="sng" kern="1200" dirty="0">
                <a:solidFill>
                  <a:schemeClr val="tx1"/>
                </a:solidFill>
                <a:effectLst/>
                <a:latin typeface="+mn-lt"/>
                <a:ea typeface="+mn-ea"/>
                <a:cs typeface="+mn-cs"/>
                <a:hlinkClick r:id="rId3" tooltip="Accessibility score: Perfect"/>
              </a:rPr>
              <a:t>Accessibility score: Perfect Click to improve</a:t>
            </a:r>
            <a:r>
              <a:rPr lang="en-US" sz="1200" b="0" i="0" kern="1200" dirty="0">
                <a:solidFill>
                  <a:schemeClr val="tx1"/>
                </a:solidFill>
                <a:effectLst/>
                <a:latin typeface="+mn-lt"/>
                <a:ea typeface="+mn-ea"/>
                <a:cs typeface="+mn-cs"/>
              </a:rPr>
              <a:t> Orange Dial - Medium Score 34% to 66%: File is somewhat accessible and could use improvement</a:t>
            </a:r>
          </a:p>
          <a:p>
            <a:r>
              <a:rPr lang="en-US" sz="1200" b="0" i="0" u="sng" kern="1200" dirty="0">
                <a:solidFill>
                  <a:schemeClr val="tx1"/>
                </a:solidFill>
                <a:effectLst/>
                <a:latin typeface="+mn-lt"/>
                <a:ea typeface="+mn-ea"/>
                <a:cs typeface="+mn-cs"/>
                <a:hlinkClick r:id="rId3" tooltip="Accessibility score: Perfect"/>
              </a:rPr>
              <a:t>Accessibility score: Perfect Click to </a:t>
            </a:r>
            <a:r>
              <a:rPr lang="en-US" sz="1200" b="0" i="0" u="sng" kern="1200" dirty="0" err="1">
                <a:solidFill>
                  <a:schemeClr val="tx1"/>
                </a:solidFill>
                <a:effectLst/>
                <a:latin typeface="+mn-lt"/>
                <a:ea typeface="+mn-ea"/>
                <a:cs typeface="+mn-cs"/>
                <a:hlinkClick r:id="rId3" tooltip="Accessibility score: Perfect"/>
              </a:rPr>
              <a:t>improve</a:t>
            </a:r>
            <a:r>
              <a:rPr lang="en-US" sz="1200" b="0" i="0" kern="1200" dirty="0" err="1">
                <a:solidFill>
                  <a:schemeClr val="tx1"/>
                </a:solidFill>
                <a:effectLst/>
                <a:latin typeface="+mn-lt"/>
                <a:ea typeface="+mn-ea"/>
                <a:cs typeface="+mn-cs"/>
              </a:rPr>
              <a:t>Light</a:t>
            </a:r>
            <a:r>
              <a:rPr lang="en-US" sz="1200" b="0" i="0" kern="1200" dirty="0">
                <a:solidFill>
                  <a:schemeClr val="tx1"/>
                </a:solidFill>
                <a:effectLst/>
                <a:latin typeface="+mn-lt"/>
                <a:ea typeface="+mn-ea"/>
                <a:cs typeface="+mn-cs"/>
              </a:rPr>
              <a:t> Green Dial - High Score 67% to 99%: File is accessible but could be improved</a:t>
            </a:r>
          </a:p>
          <a:p>
            <a:r>
              <a:rPr lang="en-US" sz="1200" b="0" i="0" u="sng" kern="1200" dirty="0">
                <a:solidFill>
                  <a:schemeClr val="tx1"/>
                </a:solidFill>
                <a:effectLst/>
                <a:latin typeface="+mn-lt"/>
                <a:ea typeface="+mn-ea"/>
                <a:cs typeface="+mn-cs"/>
                <a:hlinkClick r:id="rId3" tooltip="Accessibility score: Perfect"/>
              </a:rPr>
              <a:t>Accessibility score: Perfect Click to </a:t>
            </a:r>
            <a:r>
              <a:rPr lang="en-US" sz="1200" b="0" i="0" u="sng" kern="1200" dirty="0" err="1">
                <a:solidFill>
                  <a:schemeClr val="tx1"/>
                </a:solidFill>
                <a:effectLst/>
                <a:latin typeface="+mn-lt"/>
                <a:ea typeface="+mn-ea"/>
                <a:cs typeface="+mn-cs"/>
                <a:hlinkClick r:id="rId3" tooltip="Accessibility score: Perfect"/>
              </a:rPr>
              <a:t>improve</a:t>
            </a:r>
            <a:r>
              <a:rPr lang="en-US" sz="1200" b="0" i="0" kern="1200" dirty="0" err="1">
                <a:solidFill>
                  <a:schemeClr val="tx1"/>
                </a:solidFill>
                <a:effectLst/>
                <a:latin typeface="+mn-lt"/>
                <a:ea typeface="+mn-ea"/>
                <a:cs typeface="+mn-cs"/>
              </a:rPr>
              <a:t>Green</a:t>
            </a:r>
            <a:r>
              <a:rPr lang="en-US" sz="1200" b="0" i="0" kern="1200" dirty="0">
                <a:solidFill>
                  <a:schemeClr val="tx1"/>
                </a:solidFill>
                <a:effectLst/>
                <a:latin typeface="+mn-lt"/>
                <a:ea typeface="+mn-ea"/>
                <a:cs typeface="+mn-cs"/>
              </a:rPr>
              <a:t> Dial - Perfect Score 100%:  File is accessible, no improvement needed.</a:t>
            </a:r>
          </a:p>
          <a:p>
            <a:endParaRPr lang="en-US" dirty="0"/>
          </a:p>
        </p:txBody>
      </p:sp>
      <p:sp>
        <p:nvSpPr>
          <p:cNvPr id="4" name="Slide Number Placeholder 3"/>
          <p:cNvSpPr>
            <a:spLocks noGrp="1"/>
          </p:cNvSpPr>
          <p:nvPr>
            <p:ph type="sldNum" sz="quarter" idx="5"/>
          </p:nvPr>
        </p:nvSpPr>
        <p:spPr/>
        <p:txBody>
          <a:bodyPr/>
          <a:lstStyle/>
          <a:p>
            <a:fld id="{6FFDC5D7-6C40-9B48-BAD8-C6875F5A386A}" type="slidenum">
              <a:rPr lang="en-US" smtClean="0"/>
              <a:t>83</a:t>
            </a:fld>
            <a:endParaRPr lang="en-US"/>
          </a:p>
        </p:txBody>
      </p:sp>
    </p:spTree>
    <p:extLst>
      <p:ext uri="{BB962C8B-B14F-4D97-AF65-F5344CB8AC3E}">
        <p14:creationId xmlns:p14="http://schemas.microsoft.com/office/powerpoint/2010/main" val="1191856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EBA2D28-E5F0-4670-A705-7B7722E534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a:extLst>
              <a:ext uri="{FF2B5EF4-FFF2-40B4-BE49-F238E27FC236}">
                <a16:creationId xmlns:a16="http://schemas.microsoft.com/office/drawing/2014/main" id="{164064A8-60C9-4850-9C40-B3A2A17429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1536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B872A88-A12F-4CDB-8B1B-1FC618B70E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a:extLst>
              <a:ext uri="{FF2B5EF4-FFF2-40B4-BE49-F238E27FC236}">
                <a16:creationId xmlns:a16="http://schemas.microsoft.com/office/drawing/2014/main" id="{4DC0FB1D-7D8E-47A0-8810-87ED136B31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9874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C8C2125-C430-4844-AB31-B6AA04080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C0B83D2-17FD-4EA6-BD7B-DA6D6D8001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ea typeface="ＭＳ Ｐゴシック" panose="020B0600070205080204" pitchFamily="34" charset="-128"/>
              </a:rPr>
              <a:t>WebAIM’s Resources Page (http://webaim.org/resources/) provides a variety of tools, guides and simulations.</a:t>
            </a:r>
          </a:p>
        </p:txBody>
      </p:sp>
      <p:sp>
        <p:nvSpPr>
          <p:cNvPr id="60420" name="Slide Number Placeholder 3">
            <a:extLst>
              <a:ext uri="{FF2B5EF4-FFF2-40B4-BE49-F238E27FC236}">
                <a16:creationId xmlns:a16="http://schemas.microsoft.com/office/drawing/2014/main" id="{C2B65B45-3593-428E-957E-48721AA6D2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451B05-4884-472F-9179-C97DA05C9CD8}" type="slidenum">
              <a:rPr lang="en-US" altLang="en-US">
                <a:latin typeface="Times New Roman" panose="02020603050405020304" pitchFamily="18" charset="0"/>
                <a:ea typeface="ＭＳ Ｐゴシック" panose="020B0600070205080204" pitchFamily="34" charset="-128"/>
              </a:rPr>
              <a:pPr eaLnBrk="1" hangingPunct="1"/>
              <a:t>87</a:t>
            </a:fld>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30138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B2D78-313D-8545-A0CE-E5FC3163EE26}" type="slidenum">
              <a:rPr lang="en-US" smtClean="0"/>
              <a:t>88</a:t>
            </a:fld>
            <a:endParaRPr lang="en-US" dirty="0"/>
          </a:p>
        </p:txBody>
      </p:sp>
    </p:spTree>
    <p:extLst>
      <p:ext uri="{BB962C8B-B14F-4D97-AF65-F5344CB8AC3E}">
        <p14:creationId xmlns:p14="http://schemas.microsoft.com/office/powerpoint/2010/main" val="33946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018AEA7-509F-45AA-9FBE-6F21439ADE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44159619-7B53-4A05-BE95-D5302FEDAF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rPr>
              <a:t>Other </a:t>
            </a:r>
            <a:r>
              <a:rPr lang="en-US" altLang="en-US" dirty="0" err="1">
                <a:latin typeface="Times New Roman" panose="02020603050405020304" pitchFamily="18" charset="0"/>
              </a:rPr>
              <a:t>Screenreaders</a:t>
            </a:r>
            <a:r>
              <a:rPr lang="en-US" altLang="en-US" dirty="0">
                <a:latin typeface="Times New Roman" panose="02020603050405020304" pitchFamily="18" charset="0"/>
              </a:rPr>
              <a:t> Include:</a:t>
            </a:r>
          </a:p>
          <a:p>
            <a:endParaRPr lang="en-US" altLang="en-US" dirty="0">
              <a:latin typeface="Times New Roman" panose="02020603050405020304" pitchFamily="18" charset="0"/>
            </a:endParaRPr>
          </a:p>
          <a:p>
            <a:r>
              <a:rPr lang="en-US" altLang="en-US" dirty="0">
                <a:latin typeface="Times New Roman" panose="02020603050405020304" pitchFamily="18" charset="0"/>
              </a:rPr>
              <a:t>NVDA </a:t>
            </a:r>
            <a:r>
              <a:rPr lang="en-US" altLang="en-US" dirty="0" err="1">
                <a:latin typeface="Times New Roman" panose="02020603050405020304" pitchFamily="18" charset="0"/>
              </a:rPr>
              <a:t>Screenreader</a:t>
            </a:r>
            <a:r>
              <a:rPr lang="en-US" altLang="en-US" dirty="0">
                <a:latin typeface="Times New Roman" panose="02020603050405020304" pitchFamily="18" charset="0"/>
              </a:rPr>
              <a:t> (free for everyone):  https://</a:t>
            </a:r>
            <a:r>
              <a:rPr lang="en-US" altLang="en-US" dirty="0" err="1">
                <a:latin typeface="Times New Roman" panose="02020603050405020304" pitchFamily="18" charset="0"/>
              </a:rPr>
              <a:t>www.nvaccess.org</a:t>
            </a:r>
            <a:r>
              <a:rPr lang="en-US" altLang="en-US" dirty="0">
                <a:latin typeface="Times New Roman" panose="02020603050405020304" pitchFamily="18" charset="0"/>
              </a:rPr>
              <a:t>/</a:t>
            </a:r>
          </a:p>
          <a:p>
            <a:r>
              <a:rPr lang="en-US" altLang="en-US" dirty="0" err="1">
                <a:latin typeface="Times New Roman" panose="02020603050405020304" pitchFamily="18" charset="0"/>
              </a:rPr>
              <a:t>VoiceOver</a:t>
            </a:r>
            <a:r>
              <a:rPr lang="en-US" altLang="en-US" dirty="0">
                <a:latin typeface="Times New Roman" panose="02020603050405020304" pitchFamily="18" charset="0"/>
              </a:rPr>
              <a:t> Available on all Mac OS or iOS: https://</a:t>
            </a:r>
            <a:r>
              <a:rPr lang="en-US" altLang="en-US" dirty="0" err="1">
                <a:latin typeface="Times New Roman" panose="02020603050405020304" pitchFamily="18" charset="0"/>
              </a:rPr>
              <a:t>www.apple.com</a:t>
            </a:r>
            <a:r>
              <a:rPr lang="en-US" altLang="en-US" dirty="0">
                <a:latin typeface="Times New Roman" panose="02020603050405020304" pitchFamily="18" charset="0"/>
              </a:rPr>
              <a:t>/accessibility/vision/</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2810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84C9A68-F2F4-41BC-8F4A-D236F2D692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9528F17D-54AD-4971-8F11-AD5B8170C2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896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9FA36B5-4978-4E47-804D-4083294570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B10FAC3-F425-41AC-940D-9DD0EEEE37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
        <p:nvSpPr>
          <p:cNvPr id="68612" name="Slide Number Placeholder 3">
            <a:extLst>
              <a:ext uri="{FF2B5EF4-FFF2-40B4-BE49-F238E27FC236}">
                <a16:creationId xmlns:a16="http://schemas.microsoft.com/office/drawing/2014/main" id="{9B300CF8-46A8-4B1C-AB56-BEDFFB04B2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283A56-8FCB-4796-90D5-55488298218D}" type="slidenum">
              <a:rPr lang="en-US" altLang="en-US">
                <a:latin typeface="Times New Roman" panose="02020603050405020304" pitchFamily="18" charset="0"/>
              </a:rPr>
              <a:pPr eaLnBrk="1" hangingPunct="1"/>
              <a:t>12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6520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86BDD48-3BC6-4308-8302-ED267334FA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930A0BB-779F-47FF-BBDE-AA5F46526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a typeface="ＭＳ Ｐゴシック" panose="020B0600070205080204" pitchFamily="34" charset="-128"/>
            </a:endParaRPr>
          </a:p>
          <a:p>
            <a:pPr>
              <a:buFontTx/>
              <a:buChar char="•"/>
            </a:pPr>
            <a:r>
              <a:rPr lang="en-US" altLang="en-US" dirty="0">
                <a:latin typeface="Times New Roman" panose="02020603050405020304" pitchFamily="18" charset="0"/>
                <a:ea typeface="ＭＳ Ｐゴシック" panose="020B0600070205080204" pitchFamily="34" charset="-128"/>
              </a:rPr>
              <a:t>A font family (Serif, Sans Serif, Cursive, Monotype, Fantasy fonts) is a set of fonts all with the same typeface, but with different sizes, weights and slants. Font families and size have been constructively applied to the presentations. The presentations only have two font families consisting of Sans Serif fonts in the text boxes. Moreover, the font size is not smaller than 24 points. Font families such as Arial, Verdana and Tahoma, rather than Times New Roman, are planned for the text-based content. </a:t>
            </a:r>
          </a:p>
          <a:p>
            <a:pPr>
              <a:buFontTx/>
              <a:buChar char="•"/>
            </a:pPr>
            <a:endParaRPr lang="en-US" altLang="en-US" dirty="0">
              <a:latin typeface="Times New Roman" panose="02020603050405020304" pitchFamily="18" charset="0"/>
              <a:ea typeface="ＭＳ Ｐゴシック" panose="020B0600070205080204" pitchFamily="34" charset="-128"/>
            </a:endParaRPr>
          </a:p>
          <a:p>
            <a:pPr>
              <a:buFontTx/>
              <a:buChar char="•"/>
            </a:pPr>
            <a:r>
              <a:rPr lang="en-US" altLang="en-US" dirty="0">
                <a:latin typeface="Times New Roman" panose="02020603050405020304" pitchFamily="18" charset="0"/>
                <a:ea typeface="ＭＳ Ｐゴシック" panose="020B0600070205080204" pitchFamily="34" charset="-128"/>
              </a:rPr>
              <a:t>Verdana, Tahoma, Trebuchet MS, and Georgia, were developed specifically for use in electronic media, and are now quite common on both Windows and Mac platforms, especially if Microsoft Word is installed on the computer. </a:t>
            </a:r>
          </a:p>
        </p:txBody>
      </p:sp>
      <p:sp>
        <p:nvSpPr>
          <p:cNvPr id="77828" name="Slide Number Placeholder 3">
            <a:extLst>
              <a:ext uri="{FF2B5EF4-FFF2-40B4-BE49-F238E27FC236}">
                <a16:creationId xmlns:a16="http://schemas.microsoft.com/office/drawing/2014/main" id="{8BB1DAE6-530A-43A8-98D9-25EE86F24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233C8E-9B33-430A-82A5-2A61B2BB7360}" type="slidenum">
              <a:rPr lang="en-US" altLang="en-US">
                <a:latin typeface="Times New Roman" panose="02020603050405020304" pitchFamily="18" charset="0"/>
                <a:ea typeface="ＭＳ Ｐゴシック" panose="020B0600070205080204" pitchFamily="34" charset="-128"/>
              </a:rPr>
              <a:pPr eaLnBrk="1" hangingPunct="1"/>
              <a:t>19</a:t>
            </a:fld>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9950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4A9E39A-4A0F-4D25-A6F8-E5722B4BEE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9C43245F-7C11-4083-8569-EC02D0752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45190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tx1"/>
                </a:solidFill>
              </a:defRPr>
            </a:lvl1pPr>
          </a:lstStyle>
          <a:p>
            <a:r>
              <a:rPr lang="en-US"/>
              <a:t>Click to edit Master title style</a:t>
            </a:r>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rgbClr val="0B3D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rgbClr val="0B3D29"/>
                </a:solidFill>
              </a:defRPr>
            </a:lvl1pPr>
          </a:lstStyle>
          <a:p>
            <a:r>
              <a:rPr lang="en-US"/>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0B3D2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B3D29"/>
                </a:solidFill>
              </a:defRPr>
            </a:lvl1pPr>
            <a:lvl2pPr>
              <a:defRPr>
                <a:solidFill>
                  <a:srgbClr val="0B3D29"/>
                </a:solidFill>
              </a:defRPr>
            </a:lvl2pPr>
            <a:lvl3pPr>
              <a:defRPr>
                <a:solidFill>
                  <a:srgbClr val="0B3D29"/>
                </a:solidFill>
              </a:defRPr>
            </a:lvl3pPr>
            <a:lvl4pPr>
              <a:defRPr>
                <a:solidFill>
                  <a:srgbClr val="0B3D29"/>
                </a:solidFill>
              </a:defRPr>
            </a:lvl4pPr>
            <a:lvl5pPr>
              <a:defRPr>
                <a:solidFill>
                  <a:srgbClr val="0B3D2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rma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0B3D29"/>
                </a:solidFill>
              </a:defRPr>
            </a:lvl1pPr>
            <a:lvl2pPr marL="0" indent="0">
              <a:buFontTx/>
              <a:buNone/>
              <a:defRPr sz="2000">
                <a:solidFill>
                  <a:srgbClr val="0B3D2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ligh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solidFill>
                  <a:srgbClr val="0B3D29"/>
                </a:solidFill>
              </a:defRPr>
            </a:lvl1pPr>
          </a:lstStyle>
          <a:p>
            <a:r>
              <a:rPr lang="en-US"/>
              <a:t>Click to edit Master title style</a:t>
            </a:r>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5" name="Picture 8" descr="title-footer.png">
            <a:extLst>
              <a:ext uri="{FF2B5EF4-FFF2-40B4-BE49-F238E27FC236}">
                <a16:creationId xmlns:a16="http://schemas.microsoft.com/office/drawing/2014/main" id="{B6A8A8C6-CF00-46A7-9B82-33C8E99F38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24213"/>
            <a:ext cx="914400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588545EF-D550-4B2A-9E3D-E93ABBEFEC8B}"/>
              </a:ext>
            </a:extLst>
          </p:cNvPr>
          <p:cNvSpPr>
            <a:spLocks noChangeArrowheads="1"/>
          </p:cNvSpPr>
          <p:nvPr userDrawn="1"/>
        </p:nvSpPr>
        <p:spPr bwMode="auto">
          <a:xfrm>
            <a:off x="0" y="228600"/>
            <a:ext cx="8915400" cy="304800"/>
          </a:xfrm>
          <a:prstGeom prst="rect">
            <a:avLst/>
          </a:prstGeom>
          <a:solidFill>
            <a:schemeClr val="bg1"/>
          </a:solidFill>
          <a:ln w="9525">
            <a:noFill/>
            <a:miter lim="800000"/>
            <a:headEnd/>
            <a:tailEnd/>
          </a:ln>
          <a:effectLst/>
        </p:spPr>
        <p:txBody>
          <a:bodyPr wrap="none" anchor="ctr"/>
          <a:lstStyle/>
          <a:p>
            <a:pPr>
              <a:defRPr/>
            </a:pPr>
            <a:endParaRPr lang="en-US" dirty="0">
              <a:latin typeface="Arial" charset="0"/>
            </a:endParaRPr>
          </a:p>
        </p:txBody>
      </p:sp>
      <p:sp>
        <p:nvSpPr>
          <p:cNvPr id="2" name="Title 1"/>
          <p:cNvSpPr>
            <a:spLocks noGrp="1"/>
          </p:cNvSpPr>
          <p:nvPr>
            <p:ph type="ctrTitle"/>
          </p:nvPr>
        </p:nvSpPr>
        <p:spPr>
          <a:xfrm>
            <a:off x="457200" y="530352"/>
            <a:ext cx="7772400" cy="685800"/>
          </a:xfrm>
        </p:spPr>
        <p:txBody>
          <a:bodyPr/>
          <a:lstStyle>
            <a:lvl1pPr algn="l">
              <a:defRPr>
                <a:solidFill>
                  <a:srgbClr val="00573D"/>
                </a:solidFill>
              </a:defRPr>
            </a:lvl1pPr>
          </a:lstStyle>
          <a:p>
            <a:r>
              <a:rPr lang="en-US" dirty="0"/>
              <a:t>Click to edit Master title style</a:t>
            </a:r>
          </a:p>
        </p:txBody>
      </p:sp>
      <p:sp>
        <p:nvSpPr>
          <p:cNvPr id="3" name="Subtitle 2"/>
          <p:cNvSpPr>
            <a:spLocks noGrp="1"/>
          </p:cNvSpPr>
          <p:nvPr>
            <p:ph type="subTitle" idx="1"/>
          </p:nvPr>
        </p:nvSpPr>
        <p:spPr>
          <a:xfrm>
            <a:off x="457200" y="1143000"/>
            <a:ext cx="6400800" cy="841248"/>
          </a:xfrm>
        </p:spPr>
        <p:txBody>
          <a:bodyPr/>
          <a:lstStyle>
            <a:lvl1pPr marL="0" indent="0" algn="l">
              <a:buNone/>
              <a:defRPr>
                <a:solidFill>
                  <a:srgbClr val="00573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4"/>
          <p:cNvSpPr>
            <a:spLocks noGrp="1"/>
          </p:cNvSpPr>
          <p:nvPr>
            <p:ph type="body" sz="quarter" idx="13"/>
          </p:nvPr>
        </p:nvSpPr>
        <p:spPr>
          <a:xfrm>
            <a:off x="457200" y="2057400"/>
            <a:ext cx="6400800" cy="1295400"/>
          </a:xfrm>
        </p:spPr>
        <p:txBody>
          <a:bodyPr/>
          <a:lstStyle>
            <a:lvl1pPr>
              <a:defRPr>
                <a:solidFill>
                  <a:srgbClr val="00573D"/>
                </a:solidFill>
              </a:defRPr>
            </a:lvl1pPr>
          </a:lstStyle>
          <a:p>
            <a:endParaRPr lang="en-US" dirty="0"/>
          </a:p>
        </p:txBody>
      </p:sp>
      <p:sp>
        <p:nvSpPr>
          <p:cNvPr id="7" name="Date Placeholder 3">
            <a:extLst>
              <a:ext uri="{FF2B5EF4-FFF2-40B4-BE49-F238E27FC236}">
                <a16:creationId xmlns:a16="http://schemas.microsoft.com/office/drawing/2014/main" id="{95C3E3F7-D86A-448F-9C6A-65220EC282D9}"/>
              </a:ext>
            </a:extLst>
          </p:cNvPr>
          <p:cNvSpPr>
            <a:spLocks noGrp="1"/>
          </p:cNvSpPr>
          <p:nvPr>
            <p:ph type="dt" sz="half" idx="14"/>
          </p:nvPr>
        </p:nvSpPr>
        <p:spPr/>
        <p:txBody>
          <a:bodyPr/>
          <a:lstStyle>
            <a:lvl1pPr>
              <a:defRPr/>
            </a:lvl1pPr>
          </a:lstStyle>
          <a:p>
            <a:pPr>
              <a:defRPr/>
            </a:pPr>
            <a:fld id="{D33A5391-BFBF-436E-A7A6-5ADA1D1A5E4B}" type="datetime1">
              <a:rPr lang="en-US"/>
              <a:pPr>
                <a:defRPr/>
              </a:pPr>
              <a:t>3/23/22</a:t>
            </a:fld>
            <a:endParaRPr lang="en-US" dirty="0"/>
          </a:p>
        </p:txBody>
      </p:sp>
      <p:sp>
        <p:nvSpPr>
          <p:cNvPr id="8" name="Footer Placeholder 4">
            <a:extLst>
              <a:ext uri="{FF2B5EF4-FFF2-40B4-BE49-F238E27FC236}">
                <a16:creationId xmlns:a16="http://schemas.microsoft.com/office/drawing/2014/main" id="{96EE87F7-5FA7-4646-9248-20D5E9BD0769}"/>
              </a:ext>
            </a:extLst>
          </p:cNvPr>
          <p:cNvSpPr>
            <a:spLocks noGrp="1"/>
          </p:cNvSpPr>
          <p:nvPr>
            <p:ph type="ftr" sz="quarter" idx="15"/>
          </p:nvPr>
        </p:nvSpPr>
        <p:spPr/>
        <p:txBody>
          <a:bodyPr/>
          <a:lstStyle>
            <a:lvl1pPr>
              <a:defRPr dirty="0"/>
            </a:lvl1pPr>
          </a:lstStyle>
          <a:p>
            <a:pPr>
              <a:defRPr/>
            </a:pPr>
            <a:r>
              <a:rPr lang="en-US" dirty="0"/>
              <a:t>Subject : Emphasis</a:t>
            </a:r>
          </a:p>
        </p:txBody>
      </p:sp>
      <p:sp>
        <p:nvSpPr>
          <p:cNvPr id="9" name="Slide Number Placeholder 5">
            <a:extLst>
              <a:ext uri="{FF2B5EF4-FFF2-40B4-BE49-F238E27FC236}">
                <a16:creationId xmlns:a16="http://schemas.microsoft.com/office/drawing/2014/main" id="{57F43DD0-7B63-4D37-AF51-1AC1DAFFD27B}"/>
              </a:ext>
            </a:extLst>
          </p:cNvPr>
          <p:cNvSpPr>
            <a:spLocks noGrp="1"/>
          </p:cNvSpPr>
          <p:nvPr>
            <p:ph type="sldNum" sz="quarter" idx="16"/>
          </p:nvPr>
        </p:nvSpPr>
        <p:spPr/>
        <p:txBody>
          <a:bodyPr/>
          <a:lstStyle>
            <a:lvl1pPr>
              <a:defRPr/>
            </a:lvl1pPr>
          </a:lstStyle>
          <a:p>
            <a:fld id="{7E6EE753-A4C9-42D4-BC4D-D1C07DAC2264}" type="slidenum">
              <a:rPr lang="en-US" altLang="en-US"/>
              <a:pPr/>
              <a:t>‹#›</a:t>
            </a:fld>
            <a:endParaRPr lang="en-US" altLang="en-US" dirty="0"/>
          </a:p>
        </p:txBody>
      </p:sp>
    </p:spTree>
    <p:extLst>
      <p:ext uri="{BB962C8B-B14F-4D97-AF65-F5344CB8AC3E}">
        <p14:creationId xmlns:p14="http://schemas.microsoft.com/office/powerpoint/2010/main" val="37725665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rmation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DEA924"/>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rgbClr val="DEA924"/>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rgbClr val="DEA924"/>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rgbClr val="DEA924"/>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csus.hosted.panopto.com/Panopto/Pages/Viewer.aspx?id=585181f1-0e86-4224-ab63-ae3f001b668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csus.hosted.panopto.com/Panopto/Pages/Viewer.aspx?id=ecbb5e85-cbea-4e5f-a2e5-ae3f001b870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ebaim.org/articles/visual/colorblind" TargetMode="External"/><Relationship Id="rId7" Type="http://schemas.openxmlformats.org/officeDocument/2006/relationships/hyperlink" Target="http://colorfilter.wickline.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webaim.org/techniques/images/color.php#color" TargetMode="External"/><Relationship Id="rId5" Type="http://schemas.openxmlformats.org/officeDocument/2006/relationships/hyperlink" Target="http://www.vischeck.com/" TargetMode="External"/><Relationship Id="rId4" Type="http://schemas.openxmlformats.org/officeDocument/2006/relationships/hyperlink" Target="http://webaim.org/resources/contrastcheck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D8XFkGMF0sw"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piper/46059383/" TargetMode="External"/><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www.csus.edu/"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freedomscientific.com/jaws-hq.asp"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youtu.be/_YpNrOkW0Mw" TargetMode="External"/><Relationship Id="rId5" Type="http://schemas.openxmlformats.org/officeDocument/2006/relationships/hyperlink" Target="http://www.kurzweiledu.com/default.html" TargetMode="External"/><Relationship Id="rId4" Type="http://schemas.openxmlformats.org/officeDocument/2006/relationships/hyperlink" Target="https://www.zoomtext.com/products/zoomtext-magnifierreader/"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csus.instructure.com/courses/56207/pages/accessible-video-for-all-closed-captioning-resources-at-sac-state?module_item_id=4214841"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help.blackboard.com/Ally/Ally_for_LMS/Student/Alternative_Formats"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hyperlink" Target="https://www.csus.edu/information-resources-technology/ati/" TargetMode="External"/><Relationship Id="rId7" Type="http://schemas.openxmlformats.org/officeDocument/2006/relationships/hyperlink" Target="https://ati.calstate.edu/community/training"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hyperlink" Target="https://ati.calstate.edu/" TargetMode="External"/><Relationship Id="rId5" Type="http://schemas.openxmlformats.org/officeDocument/2006/relationships/hyperlink" Target="https://csus.instructure.com/courses/56207/modules#module_284459" TargetMode="External"/><Relationship Id="rId4" Type="http://schemas.openxmlformats.org/officeDocument/2006/relationships/hyperlink" Target="https://www.csus.edu/information-resources-technology/universal-design-for-learning/"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freedomscientific.com/training/jaws/hotkey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614453" y="2266122"/>
            <a:ext cx="5216389" cy="1014972"/>
          </a:xfrm>
        </p:spPr>
        <p:txBody>
          <a:bodyPr>
            <a:normAutofit fontScale="90000"/>
          </a:bodyPr>
          <a:lstStyle/>
          <a:p>
            <a:r>
              <a:rPr lang="en-US" dirty="0"/>
              <a:t>Accessible Word Documents</a:t>
            </a:r>
            <a:br>
              <a:rPr lang="en-US" dirty="0"/>
            </a:br>
            <a:r>
              <a:rPr lang="en-US" sz="2700" dirty="0"/>
              <a:t>Document Formatting Basics</a:t>
            </a:r>
            <a:br>
              <a:rPr lang="en-US" dirty="0"/>
            </a:br>
            <a:endParaRPr lang="en-US" dirty="0"/>
          </a:p>
        </p:txBody>
      </p:sp>
      <p:sp>
        <p:nvSpPr>
          <p:cNvPr id="2" name="Subtitle 1">
            <a:extLst>
              <a:ext uri="{FF2B5EF4-FFF2-40B4-BE49-F238E27FC236}">
                <a16:creationId xmlns:a16="http://schemas.microsoft.com/office/drawing/2014/main" id="{894A5D37-7AE3-324E-B7C1-5FADCE2D9C50}"/>
              </a:ext>
            </a:extLst>
          </p:cNvPr>
          <p:cNvSpPr>
            <a:spLocks noGrp="1"/>
          </p:cNvSpPr>
          <p:nvPr>
            <p:ph type="subTitle" idx="1"/>
          </p:nvPr>
        </p:nvSpPr>
        <p:spPr>
          <a:xfrm>
            <a:off x="3571109" y="3566844"/>
            <a:ext cx="5216389" cy="653464"/>
          </a:xfrm>
        </p:spPr>
        <p:txBody>
          <a:bodyPr>
            <a:normAutofit/>
          </a:bodyPr>
          <a:lstStyle/>
          <a:p>
            <a:r>
              <a:rPr lang="en-US" sz="2400" dirty="0">
                <a:solidFill>
                  <a:schemeClr val="tx1"/>
                </a:solidFill>
              </a:rPr>
              <a:t>Presented by:  Cryssel Vera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2C15638-8E8F-4E16-89EB-8C183BCB4140}"/>
              </a:ext>
            </a:extLst>
          </p:cNvPr>
          <p:cNvSpPr>
            <a:spLocks noGrp="1"/>
          </p:cNvSpPr>
          <p:nvPr>
            <p:ph type="title"/>
          </p:nvPr>
        </p:nvSpPr>
        <p:spPr/>
        <p:txBody>
          <a:bodyPr>
            <a:normAutofit fontScale="90000"/>
          </a:bodyPr>
          <a:lstStyle/>
          <a:p>
            <a:br>
              <a:rPr lang="en-US" altLang="en-US" dirty="0"/>
            </a:br>
            <a:r>
              <a:rPr lang="en-US" altLang="en-US" dirty="0"/>
              <a:t>Demonstration	</a:t>
            </a:r>
          </a:p>
        </p:txBody>
      </p:sp>
      <p:sp>
        <p:nvSpPr>
          <p:cNvPr id="11267" name="Content Placeholder 2">
            <a:extLst>
              <a:ext uri="{FF2B5EF4-FFF2-40B4-BE49-F238E27FC236}">
                <a16:creationId xmlns:a16="http://schemas.microsoft.com/office/drawing/2014/main" id="{6A62E312-30DE-4BE7-923F-4D6B1D3F4412}"/>
              </a:ext>
            </a:extLst>
          </p:cNvPr>
          <p:cNvSpPr>
            <a:spLocks noGrp="1"/>
          </p:cNvSpPr>
          <p:nvPr>
            <p:ph idx="1"/>
          </p:nvPr>
        </p:nvSpPr>
        <p:spPr/>
        <p:txBody>
          <a:bodyPr/>
          <a:lstStyle/>
          <a:p>
            <a:r>
              <a:rPr lang="en-US" altLang="en-US" dirty="0"/>
              <a:t>Accessible Document Demo</a:t>
            </a:r>
          </a:p>
          <a:p>
            <a:pPr lvl="1"/>
            <a:r>
              <a:rPr lang="en-US" altLang="en-US" dirty="0"/>
              <a:t>What does a blind user hear?</a:t>
            </a:r>
          </a:p>
          <a:p>
            <a:pPr lvl="2"/>
            <a:r>
              <a:rPr lang="en-US" altLang="en-US" dirty="0">
                <a:hlinkClick r:id="rId3"/>
              </a:rPr>
              <a:t>Accessible Syllabus Navigation with JAWS</a:t>
            </a:r>
            <a:endParaRPr lang="en-US" altLang="en-US" dirty="0"/>
          </a:p>
          <a:p>
            <a:pPr lvl="2"/>
            <a:r>
              <a:rPr lang="en-US" altLang="en-US" dirty="0">
                <a:hlinkClick r:id="rId4"/>
              </a:rPr>
              <a:t>Inaccessible Syllabus Navigation with JAWS</a:t>
            </a:r>
            <a:endParaRPr lang="en-US" altLang="en-US" dirty="0"/>
          </a:p>
        </p:txBody>
      </p:sp>
    </p:spTree>
    <p:extLst>
      <p:ext uri="{BB962C8B-B14F-4D97-AF65-F5344CB8AC3E}">
        <p14:creationId xmlns:p14="http://schemas.microsoft.com/office/powerpoint/2010/main" val="418928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F146-E3C7-7041-B525-4CADF13369DC}"/>
              </a:ext>
            </a:extLst>
          </p:cNvPr>
          <p:cNvSpPr>
            <a:spLocks noGrp="1"/>
          </p:cNvSpPr>
          <p:nvPr>
            <p:ph type="title"/>
          </p:nvPr>
        </p:nvSpPr>
        <p:spPr/>
        <p:txBody>
          <a:bodyPr/>
          <a:lstStyle/>
          <a:p>
            <a:r>
              <a:rPr lang="en-US" dirty="0"/>
              <a:t>Document Structure</a:t>
            </a:r>
          </a:p>
        </p:txBody>
      </p:sp>
      <p:sp>
        <p:nvSpPr>
          <p:cNvPr id="3" name="Text Placeholder 2">
            <a:extLst>
              <a:ext uri="{FF2B5EF4-FFF2-40B4-BE49-F238E27FC236}">
                <a16:creationId xmlns:a16="http://schemas.microsoft.com/office/drawing/2014/main" id="{847BC0B1-75BF-674B-AEDD-6BA8A5D5B6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223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B642DFE-6812-495B-BD03-2342AE108288}"/>
              </a:ext>
            </a:extLst>
          </p:cNvPr>
          <p:cNvSpPr>
            <a:spLocks noGrp="1"/>
          </p:cNvSpPr>
          <p:nvPr>
            <p:ph type="title"/>
          </p:nvPr>
        </p:nvSpPr>
        <p:spPr/>
        <p:txBody>
          <a:bodyPr/>
          <a:lstStyle/>
          <a:p>
            <a:r>
              <a:rPr lang="en-US" altLang="en-US" dirty="0"/>
              <a:t>Planning Document Structure</a:t>
            </a:r>
          </a:p>
        </p:txBody>
      </p:sp>
      <p:sp>
        <p:nvSpPr>
          <p:cNvPr id="15363" name="Content Placeholder 2">
            <a:extLst>
              <a:ext uri="{FF2B5EF4-FFF2-40B4-BE49-F238E27FC236}">
                <a16:creationId xmlns:a16="http://schemas.microsoft.com/office/drawing/2014/main" id="{E64A990D-BB59-414B-B97B-DF78420DC154}"/>
              </a:ext>
            </a:extLst>
          </p:cNvPr>
          <p:cNvSpPr>
            <a:spLocks noGrp="1"/>
          </p:cNvSpPr>
          <p:nvPr>
            <p:ph idx="1"/>
          </p:nvPr>
        </p:nvSpPr>
        <p:spPr/>
        <p:txBody>
          <a:bodyPr>
            <a:normAutofit fontScale="92500" lnSpcReduction="10000"/>
          </a:bodyPr>
          <a:lstStyle/>
          <a:p>
            <a:r>
              <a:rPr lang="en-US" altLang="en-US" dirty="0"/>
              <a:t>How is your document organized?</a:t>
            </a:r>
          </a:p>
          <a:p>
            <a:pPr lvl="1"/>
            <a:r>
              <a:rPr lang="en-US" altLang="en-US" dirty="0"/>
              <a:t>Contains a title?</a:t>
            </a:r>
          </a:p>
          <a:p>
            <a:pPr lvl="1"/>
            <a:r>
              <a:rPr lang="en-US" altLang="en-US" dirty="0"/>
              <a:t>Contains different sections?</a:t>
            </a:r>
          </a:p>
          <a:p>
            <a:pPr lvl="1"/>
            <a:r>
              <a:rPr lang="en-US" altLang="en-US" dirty="0"/>
              <a:t>Lists?</a:t>
            </a:r>
          </a:p>
          <a:p>
            <a:pPr lvl="1"/>
            <a:r>
              <a:rPr lang="en-US" altLang="en-US" dirty="0"/>
              <a:t>Layout?</a:t>
            </a:r>
          </a:p>
          <a:p>
            <a:pPr lvl="1"/>
            <a:r>
              <a:rPr lang="en-US" altLang="en-US" dirty="0"/>
              <a:t>Combination of text and graphics?</a:t>
            </a:r>
          </a:p>
          <a:p>
            <a:pPr lvl="1"/>
            <a:r>
              <a:rPr lang="en-US" altLang="en-US" dirty="0"/>
              <a:t>Use of links?</a:t>
            </a:r>
          </a:p>
          <a:p>
            <a:pPr lvl="1"/>
            <a:r>
              <a:rPr lang="en-US" altLang="en-US" dirty="0"/>
              <a:t>How should my document be read so that it is coherent?</a:t>
            </a:r>
          </a:p>
        </p:txBody>
      </p:sp>
    </p:spTree>
    <p:extLst>
      <p:ext uri="{BB962C8B-B14F-4D97-AF65-F5344CB8AC3E}">
        <p14:creationId xmlns:p14="http://schemas.microsoft.com/office/powerpoint/2010/main" val="204885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Formatting and Meaning example 1</a:t>
            </a:r>
          </a:p>
        </p:txBody>
      </p:sp>
      <p:sp>
        <p:nvSpPr>
          <p:cNvPr id="4" name="Content Placeholder 3"/>
          <p:cNvSpPr>
            <a:spLocks noGrp="1"/>
          </p:cNvSpPr>
          <p:nvPr>
            <p:ph idx="1"/>
          </p:nvPr>
        </p:nvSpPr>
        <p:spPr/>
        <p:txBody>
          <a:bodyPr/>
          <a:lstStyle/>
          <a:p>
            <a:pPr marL="0" indent="0">
              <a:buNone/>
            </a:pPr>
            <a:r>
              <a:rPr lang="en-US" dirty="0"/>
              <a:t>California</a:t>
            </a:r>
          </a:p>
          <a:p>
            <a:pPr marL="0" indent="0">
              <a:buNone/>
            </a:pPr>
            <a:r>
              <a:rPr lang="en-US" dirty="0"/>
              <a:t>Sacramento</a:t>
            </a:r>
          </a:p>
          <a:p>
            <a:pPr marL="0" indent="0">
              <a:buNone/>
            </a:pPr>
            <a:r>
              <a:rPr lang="en-US" dirty="0"/>
              <a:t>San Francisco</a:t>
            </a:r>
          </a:p>
          <a:p>
            <a:pPr marL="0" indent="0">
              <a:buNone/>
            </a:pPr>
            <a:r>
              <a:rPr lang="en-US" dirty="0"/>
              <a:t>Texas</a:t>
            </a:r>
          </a:p>
          <a:p>
            <a:pPr marL="0" indent="0">
              <a:buNone/>
            </a:pPr>
            <a:r>
              <a:rPr lang="en-US" dirty="0"/>
              <a:t>Austin</a:t>
            </a:r>
          </a:p>
          <a:p>
            <a:pPr marL="0" indent="0">
              <a:buNone/>
            </a:pPr>
            <a:r>
              <a:rPr lang="en-US" dirty="0"/>
              <a:t>Dallas</a:t>
            </a:r>
          </a:p>
        </p:txBody>
      </p:sp>
    </p:spTree>
    <p:extLst>
      <p:ext uri="{BB962C8B-B14F-4D97-AF65-F5344CB8AC3E}">
        <p14:creationId xmlns:p14="http://schemas.microsoft.com/office/powerpoint/2010/main" val="177403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Formatting and Meaning Example 2</a:t>
            </a:r>
          </a:p>
        </p:txBody>
      </p:sp>
      <p:sp>
        <p:nvSpPr>
          <p:cNvPr id="3" name="Content Placeholder 2"/>
          <p:cNvSpPr>
            <a:spLocks noGrp="1"/>
          </p:cNvSpPr>
          <p:nvPr>
            <p:ph idx="1"/>
          </p:nvPr>
        </p:nvSpPr>
        <p:spPr/>
        <p:txBody>
          <a:bodyPr/>
          <a:lstStyle/>
          <a:p>
            <a:pPr marL="0" indent="0">
              <a:buNone/>
            </a:pPr>
            <a:r>
              <a:rPr lang="en-US" dirty="0"/>
              <a:t>California</a:t>
            </a:r>
          </a:p>
          <a:p>
            <a:pPr marL="0" indent="0">
              <a:buNone/>
            </a:pPr>
            <a:r>
              <a:rPr lang="en-US" dirty="0"/>
              <a:t>Sacramento</a:t>
            </a:r>
          </a:p>
          <a:p>
            <a:pPr marL="0" indent="0">
              <a:buNone/>
            </a:pPr>
            <a:r>
              <a:rPr lang="en-US" dirty="0"/>
              <a:t>San Francisco</a:t>
            </a:r>
          </a:p>
          <a:p>
            <a:pPr marL="0" indent="0">
              <a:buNone/>
            </a:pPr>
            <a:endParaRPr lang="en-US" dirty="0"/>
          </a:p>
          <a:p>
            <a:pPr marL="0" indent="0">
              <a:buNone/>
            </a:pPr>
            <a:r>
              <a:rPr lang="en-US" dirty="0"/>
              <a:t>Texas</a:t>
            </a:r>
          </a:p>
          <a:p>
            <a:pPr marL="0" indent="0">
              <a:buNone/>
            </a:pPr>
            <a:r>
              <a:rPr lang="en-US" dirty="0"/>
              <a:t>Austin</a:t>
            </a:r>
          </a:p>
          <a:p>
            <a:pPr marL="0" indent="0">
              <a:buNone/>
            </a:pPr>
            <a:r>
              <a:rPr lang="en-US" dirty="0"/>
              <a:t>Dallas</a:t>
            </a:r>
          </a:p>
          <a:p>
            <a:pPr marL="0" indent="0">
              <a:buNone/>
            </a:pPr>
            <a:endParaRPr lang="en-US" dirty="0"/>
          </a:p>
        </p:txBody>
      </p:sp>
    </p:spTree>
    <p:extLst>
      <p:ext uri="{BB962C8B-B14F-4D97-AF65-F5344CB8AC3E}">
        <p14:creationId xmlns:p14="http://schemas.microsoft.com/office/powerpoint/2010/main" val="102939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Formatting and Meaning Example 3</a:t>
            </a:r>
          </a:p>
        </p:txBody>
      </p:sp>
      <p:sp>
        <p:nvSpPr>
          <p:cNvPr id="3" name="Content Placeholder 2"/>
          <p:cNvSpPr>
            <a:spLocks noGrp="1"/>
          </p:cNvSpPr>
          <p:nvPr>
            <p:ph idx="1"/>
          </p:nvPr>
        </p:nvSpPr>
        <p:spPr/>
        <p:txBody>
          <a:bodyPr>
            <a:normAutofit lnSpcReduction="10000"/>
          </a:bodyPr>
          <a:lstStyle/>
          <a:p>
            <a:pPr marL="0" indent="0" algn="ctr">
              <a:buNone/>
            </a:pPr>
            <a:r>
              <a:rPr lang="en-US" sz="3600" b="1" dirty="0"/>
              <a:t>California</a:t>
            </a:r>
          </a:p>
          <a:p>
            <a:r>
              <a:rPr lang="en-US" dirty="0"/>
              <a:t>Sacramento</a:t>
            </a:r>
          </a:p>
          <a:p>
            <a:r>
              <a:rPr lang="en-US" dirty="0"/>
              <a:t>San Francisco</a:t>
            </a:r>
          </a:p>
          <a:p>
            <a:pPr marL="0" indent="0">
              <a:buNone/>
            </a:pPr>
            <a:endParaRPr lang="en-US" dirty="0"/>
          </a:p>
          <a:p>
            <a:pPr marL="0" indent="0" algn="ctr">
              <a:buNone/>
            </a:pPr>
            <a:r>
              <a:rPr lang="en-US" sz="3600" b="1" dirty="0"/>
              <a:t>Texas</a:t>
            </a:r>
          </a:p>
          <a:p>
            <a:r>
              <a:rPr lang="en-US" dirty="0"/>
              <a:t>Austin</a:t>
            </a:r>
          </a:p>
          <a:p>
            <a:r>
              <a:rPr lang="en-US" dirty="0"/>
              <a:t>Dallas</a:t>
            </a:r>
          </a:p>
          <a:p>
            <a:pPr marL="0" indent="0">
              <a:buNone/>
            </a:pPr>
            <a:endParaRPr lang="en-US" dirty="0"/>
          </a:p>
        </p:txBody>
      </p:sp>
    </p:spTree>
    <p:extLst>
      <p:ext uri="{BB962C8B-B14F-4D97-AF65-F5344CB8AC3E}">
        <p14:creationId xmlns:p14="http://schemas.microsoft.com/office/powerpoint/2010/main" val="52012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67C0-7EAB-2C44-9B71-AEB6A5ADE15E}"/>
              </a:ext>
            </a:extLst>
          </p:cNvPr>
          <p:cNvSpPr>
            <a:spLocks noGrp="1"/>
          </p:cNvSpPr>
          <p:nvPr>
            <p:ph type="title"/>
          </p:nvPr>
        </p:nvSpPr>
        <p:spPr/>
        <p:txBody>
          <a:bodyPr/>
          <a:lstStyle/>
          <a:p>
            <a:r>
              <a:rPr lang="en-US" dirty="0"/>
              <a:t>Document Structure Example</a:t>
            </a:r>
          </a:p>
        </p:txBody>
      </p:sp>
      <p:sp>
        <p:nvSpPr>
          <p:cNvPr id="4" name="Text Placeholder 3">
            <a:extLst>
              <a:ext uri="{FF2B5EF4-FFF2-40B4-BE49-F238E27FC236}">
                <a16:creationId xmlns:a16="http://schemas.microsoft.com/office/drawing/2014/main" id="{BDFA7129-6CE6-0D4F-9C42-08CF89A114E0}"/>
              </a:ext>
            </a:extLst>
          </p:cNvPr>
          <p:cNvSpPr>
            <a:spLocks noGrp="1"/>
          </p:cNvSpPr>
          <p:nvPr>
            <p:ph type="body" idx="1"/>
          </p:nvPr>
        </p:nvSpPr>
        <p:spPr/>
        <p:txBody>
          <a:bodyPr>
            <a:normAutofit fontScale="55000" lnSpcReduction="20000"/>
          </a:bodyPr>
          <a:lstStyle/>
          <a:p>
            <a:r>
              <a:rPr lang="en-US" dirty="0"/>
              <a:t>Example 1: Documents with no styles/formatting are difficult to read</a:t>
            </a:r>
          </a:p>
        </p:txBody>
      </p:sp>
      <p:pic>
        <p:nvPicPr>
          <p:cNvPr id="8" name="Content Placeholder 7" descr="Inaccessible syllabus shown contains unformatted text and no styles">
            <a:extLst>
              <a:ext uri="{FF2B5EF4-FFF2-40B4-BE49-F238E27FC236}">
                <a16:creationId xmlns:a16="http://schemas.microsoft.com/office/drawing/2014/main" id="{26318BA2-994D-834A-B840-A648F602D819}"/>
              </a:ext>
            </a:extLst>
          </p:cNvPr>
          <p:cNvPicPr>
            <a:picLocks noGrp="1" noChangeAspect="1"/>
          </p:cNvPicPr>
          <p:nvPr>
            <p:ph sz="half" idx="2"/>
          </p:nvPr>
        </p:nvPicPr>
        <p:blipFill>
          <a:blip r:embed="rId2"/>
          <a:stretch>
            <a:fillRect/>
          </a:stretch>
        </p:blipFill>
        <p:spPr>
          <a:xfrm>
            <a:off x="457200" y="2364729"/>
            <a:ext cx="4040188" cy="3890297"/>
          </a:xfrm>
          <a:prstGeom prst="rect">
            <a:avLst/>
          </a:prstGeom>
          <a:ln>
            <a:solidFill>
              <a:srgbClr val="000000"/>
            </a:solidFill>
          </a:ln>
        </p:spPr>
      </p:pic>
      <p:sp>
        <p:nvSpPr>
          <p:cNvPr id="6" name="Text Placeholder 5">
            <a:extLst>
              <a:ext uri="{FF2B5EF4-FFF2-40B4-BE49-F238E27FC236}">
                <a16:creationId xmlns:a16="http://schemas.microsoft.com/office/drawing/2014/main" id="{83DBD097-06EF-474D-AC7C-E3879B546506}"/>
              </a:ext>
            </a:extLst>
          </p:cNvPr>
          <p:cNvSpPr>
            <a:spLocks noGrp="1"/>
          </p:cNvSpPr>
          <p:nvPr>
            <p:ph type="body" sz="quarter" idx="3"/>
          </p:nvPr>
        </p:nvSpPr>
        <p:spPr/>
        <p:txBody>
          <a:bodyPr>
            <a:normAutofit fontScale="55000" lnSpcReduction="20000"/>
          </a:bodyPr>
          <a:lstStyle/>
          <a:p>
            <a:r>
              <a:rPr lang="en-US" dirty="0"/>
              <a:t>Example 2: Document that is structured via styles and formatting are organized and can be processed by students more easily</a:t>
            </a:r>
          </a:p>
        </p:txBody>
      </p:sp>
      <p:pic>
        <p:nvPicPr>
          <p:cNvPr id="9" name="Content Placeholder 8" descr="Syllabus is made accessible with heading styles and other accessibility elements">
            <a:extLst>
              <a:ext uri="{FF2B5EF4-FFF2-40B4-BE49-F238E27FC236}">
                <a16:creationId xmlns:a16="http://schemas.microsoft.com/office/drawing/2014/main" id="{D32C235A-65C8-4244-8F21-DE797C0668F1}"/>
              </a:ext>
            </a:extLst>
          </p:cNvPr>
          <p:cNvPicPr>
            <a:picLocks noGrp="1" noChangeAspect="1"/>
          </p:cNvPicPr>
          <p:nvPr>
            <p:ph sz="quarter" idx="4"/>
          </p:nvPr>
        </p:nvPicPr>
        <p:blipFill>
          <a:blip r:embed="rId3"/>
          <a:stretch>
            <a:fillRect/>
          </a:stretch>
        </p:blipFill>
        <p:spPr>
          <a:xfrm>
            <a:off x="4645025" y="2364729"/>
            <a:ext cx="4041775" cy="3890296"/>
          </a:xfrm>
          <a:prstGeom prst="rect">
            <a:avLst/>
          </a:prstGeom>
          <a:ln>
            <a:solidFill>
              <a:srgbClr val="000000"/>
            </a:solidFill>
          </a:ln>
        </p:spPr>
      </p:pic>
    </p:spTree>
    <p:extLst>
      <p:ext uri="{BB962C8B-B14F-4D97-AF65-F5344CB8AC3E}">
        <p14:creationId xmlns:p14="http://schemas.microsoft.com/office/powerpoint/2010/main" val="275328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84C3-A2B2-0C49-9755-A61E09E65F99}"/>
              </a:ext>
            </a:extLst>
          </p:cNvPr>
          <p:cNvSpPr>
            <a:spLocks noGrp="1"/>
          </p:cNvSpPr>
          <p:nvPr>
            <p:ph type="title"/>
          </p:nvPr>
        </p:nvSpPr>
        <p:spPr/>
        <p:txBody>
          <a:bodyPr/>
          <a:lstStyle/>
          <a:p>
            <a:r>
              <a:rPr lang="en-US" dirty="0"/>
              <a:t>Heading </a:t>
            </a:r>
            <a:r>
              <a:rPr lang="en-US"/>
              <a:t>Structure Example</a:t>
            </a:r>
          </a:p>
        </p:txBody>
      </p:sp>
      <p:sp>
        <p:nvSpPr>
          <p:cNvPr id="6" name="Text Placeholder 5">
            <a:extLst>
              <a:ext uri="{FF2B5EF4-FFF2-40B4-BE49-F238E27FC236}">
                <a16:creationId xmlns:a16="http://schemas.microsoft.com/office/drawing/2014/main" id="{6347CC69-EA90-2E4E-8B72-4F04AE1D5B80}"/>
              </a:ext>
            </a:extLst>
          </p:cNvPr>
          <p:cNvSpPr>
            <a:spLocks noGrp="1"/>
          </p:cNvSpPr>
          <p:nvPr>
            <p:ph type="body" idx="1"/>
          </p:nvPr>
        </p:nvSpPr>
        <p:spPr/>
        <p:txBody>
          <a:bodyPr>
            <a:normAutofit fontScale="92500" lnSpcReduction="20000"/>
          </a:bodyPr>
          <a:lstStyle/>
          <a:p>
            <a:r>
              <a:rPr lang="en-US" dirty="0"/>
              <a:t>Before: No Headings or Formatting</a:t>
            </a:r>
          </a:p>
        </p:txBody>
      </p:sp>
      <p:pic>
        <p:nvPicPr>
          <p:cNvPr id="10" name="Content Placeholder 9" descr="No heading styles make text difficult to read">
            <a:extLst>
              <a:ext uri="{FF2B5EF4-FFF2-40B4-BE49-F238E27FC236}">
                <a16:creationId xmlns:a16="http://schemas.microsoft.com/office/drawing/2014/main" id="{051F341B-A3D8-A44E-84F7-2EC7B6B294A9}"/>
              </a:ext>
            </a:extLst>
          </p:cNvPr>
          <p:cNvPicPr>
            <a:picLocks noGrp="1" noChangeAspect="1"/>
          </p:cNvPicPr>
          <p:nvPr>
            <p:ph sz="half" idx="2"/>
          </p:nvPr>
        </p:nvPicPr>
        <p:blipFill>
          <a:blip r:embed="rId2"/>
          <a:stretch>
            <a:fillRect/>
          </a:stretch>
        </p:blipFill>
        <p:spPr>
          <a:xfrm>
            <a:off x="109800" y="2901462"/>
            <a:ext cx="4332942" cy="2286000"/>
          </a:xfrm>
          <a:prstGeom prst="rect">
            <a:avLst/>
          </a:prstGeom>
          <a:ln>
            <a:solidFill>
              <a:srgbClr val="000000"/>
            </a:solidFill>
          </a:ln>
        </p:spPr>
      </p:pic>
      <p:sp>
        <p:nvSpPr>
          <p:cNvPr id="8" name="Text Placeholder 7">
            <a:extLst>
              <a:ext uri="{FF2B5EF4-FFF2-40B4-BE49-F238E27FC236}">
                <a16:creationId xmlns:a16="http://schemas.microsoft.com/office/drawing/2014/main" id="{59C9F2AA-3465-9F48-99C7-6D396F1AEF56}"/>
              </a:ext>
            </a:extLst>
          </p:cNvPr>
          <p:cNvSpPr>
            <a:spLocks noGrp="1"/>
          </p:cNvSpPr>
          <p:nvPr>
            <p:ph type="body" sz="quarter" idx="3"/>
          </p:nvPr>
        </p:nvSpPr>
        <p:spPr/>
        <p:txBody>
          <a:bodyPr>
            <a:normAutofit fontScale="92500" lnSpcReduction="20000"/>
          </a:bodyPr>
          <a:lstStyle/>
          <a:p>
            <a:r>
              <a:rPr lang="en-US" dirty="0"/>
              <a:t>After:  Headings Added to Main and Section Titles</a:t>
            </a:r>
          </a:p>
        </p:txBody>
      </p:sp>
      <p:pic>
        <p:nvPicPr>
          <p:cNvPr id="11" name="Content Placeholder 10" descr="Heading Styles added to add structure and better readability">
            <a:extLst>
              <a:ext uri="{FF2B5EF4-FFF2-40B4-BE49-F238E27FC236}">
                <a16:creationId xmlns:a16="http://schemas.microsoft.com/office/drawing/2014/main" id="{EBE8EE63-11A2-474F-A26D-47D2F1471FAC}"/>
              </a:ext>
            </a:extLst>
          </p:cNvPr>
          <p:cNvPicPr>
            <a:picLocks noGrp="1" noChangeAspect="1"/>
          </p:cNvPicPr>
          <p:nvPr>
            <p:ph sz="quarter" idx="4"/>
          </p:nvPr>
        </p:nvPicPr>
        <p:blipFill>
          <a:blip r:embed="rId3"/>
          <a:stretch>
            <a:fillRect/>
          </a:stretch>
        </p:blipFill>
        <p:spPr>
          <a:xfrm>
            <a:off x="4572000" y="2901462"/>
            <a:ext cx="4114800" cy="2315801"/>
          </a:xfrm>
          <a:prstGeom prst="rect">
            <a:avLst/>
          </a:prstGeom>
          <a:ln>
            <a:solidFill>
              <a:srgbClr val="000000"/>
            </a:solidFill>
          </a:ln>
        </p:spPr>
      </p:pic>
    </p:spTree>
    <p:extLst>
      <p:ext uri="{BB962C8B-B14F-4D97-AF65-F5344CB8AC3E}">
        <p14:creationId xmlns:p14="http://schemas.microsoft.com/office/powerpoint/2010/main" val="1606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4F75-A6D0-43D6-8CF6-B03AC716A1A3}"/>
              </a:ext>
            </a:extLst>
          </p:cNvPr>
          <p:cNvSpPr>
            <a:spLocks noGrp="1"/>
          </p:cNvSpPr>
          <p:nvPr>
            <p:ph type="title"/>
          </p:nvPr>
        </p:nvSpPr>
        <p:spPr/>
        <p:txBody>
          <a:bodyPr/>
          <a:lstStyle/>
          <a:p>
            <a:pPr algn="ctr">
              <a:defRPr/>
            </a:pPr>
            <a:r>
              <a:rPr lang="en-US" dirty="0"/>
              <a:t>Document Readability</a:t>
            </a:r>
          </a:p>
        </p:txBody>
      </p:sp>
      <p:sp>
        <p:nvSpPr>
          <p:cNvPr id="4" name="Text Placeholder 3">
            <a:extLst>
              <a:ext uri="{FF2B5EF4-FFF2-40B4-BE49-F238E27FC236}">
                <a16:creationId xmlns:a16="http://schemas.microsoft.com/office/drawing/2014/main" id="{7C168F97-E57E-3D42-96E5-0F5C518E26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25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63DBCAD-1F8C-4A6D-96B4-75F62E0D4D42}"/>
              </a:ext>
            </a:extLst>
          </p:cNvPr>
          <p:cNvSpPr>
            <a:spLocks noGrp="1"/>
          </p:cNvSpPr>
          <p:nvPr>
            <p:ph type="title"/>
          </p:nvPr>
        </p:nvSpPr>
        <p:spPr/>
        <p:txBody>
          <a:bodyPr/>
          <a:lstStyle/>
          <a:p>
            <a:r>
              <a:rPr lang="en-US" altLang="en-US" dirty="0">
                <a:ea typeface="ＭＳ Ｐゴシック" panose="020B0600070205080204" pitchFamily="34" charset="-128"/>
              </a:rPr>
              <a:t>Recommendation for Fonts</a:t>
            </a:r>
          </a:p>
        </p:txBody>
      </p:sp>
      <p:sp>
        <p:nvSpPr>
          <p:cNvPr id="29699" name="Content Placeholder 2">
            <a:extLst>
              <a:ext uri="{FF2B5EF4-FFF2-40B4-BE49-F238E27FC236}">
                <a16:creationId xmlns:a16="http://schemas.microsoft.com/office/drawing/2014/main" id="{F0C6BE0B-2AF6-4E61-AE1D-D8357E486AFA}"/>
              </a:ext>
            </a:extLst>
          </p:cNvPr>
          <p:cNvSpPr>
            <a:spLocks noGrp="1"/>
          </p:cNvSpPr>
          <p:nvPr>
            <p:ph idx="1"/>
          </p:nvPr>
        </p:nvSpPr>
        <p:spPr/>
        <p:txBody>
          <a:bodyPr>
            <a:normAutofit fontScale="92500" lnSpcReduction="10000"/>
          </a:bodyPr>
          <a:lstStyle/>
          <a:p>
            <a:pPr>
              <a:spcBef>
                <a:spcPts val="600"/>
              </a:spcBef>
              <a:spcAft>
                <a:spcPts val="800"/>
              </a:spcAft>
            </a:pPr>
            <a:r>
              <a:rPr lang="en-US" altLang="en-US" sz="2800" dirty="0">
                <a:ea typeface="ＭＳ Ｐゴシック" panose="020B0600070205080204" pitchFamily="34" charset="-128"/>
              </a:rPr>
              <a:t>Use the </a:t>
            </a:r>
            <a:r>
              <a:rPr lang="en-US" altLang="en-US" sz="2800" b="1" dirty="0">
                <a:ea typeface="ＭＳ Ｐゴシック" panose="020B0600070205080204" pitchFamily="34" charset="-128"/>
              </a:rPr>
              <a:t>most readable</a:t>
            </a:r>
            <a:r>
              <a:rPr lang="en-US" altLang="en-US" sz="2800" dirty="0">
                <a:ea typeface="ＭＳ Ｐゴシック" panose="020B0600070205080204" pitchFamily="34" charset="-128"/>
              </a:rPr>
              <a:t> fonts: (size, family, color, style)</a:t>
            </a:r>
          </a:p>
          <a:p>
            <a:pPr>
              <a:spcBef>
                <a:spcPts val="600"/>
              </a:spcBef>
              <a:spcAft>
                <a:spcPts val="800"/>
              </a:spcAft>
            </a:pPr>
            <a:r>
              <a:rPr lang="en-US" altLang="en-US" sz="2800" dirty="0">
                <a:ea typeface="ＭＳ Ｐゴシック" panose="020B0600070205080204" pitchFamily="34" charset="-128"/>
              </a:rPr>
              <a:t>Sans Serif Fonts: </a:t>
            </a:r>
            <a:r>
              <a:rPr lang="en-US" altLang="en-US" sz="2800" dirty="0">
                <a:latin typeface="Verdana" panose="020B0604030504040204" pitchFamily="34" charset="0"/>
                <a:ea typeface="ＭＳ Ｐゴシック" panose="020B0600070205080204" pitchFamily="34" charset="-128"/>
              </a:rPr>
              <a:t>Verdana</a:t>
            </a:r>
            <a:r>
              <a:rPr lang="en-US" altLang="en-US" sz="2800" dirty="0">
                <a:ea typeface="ＭＳ Ｐゴシック" panose="020B0600070205080204" pitchFamily="34" charset="-128"/>
              </a:rPr>
              <a:t>, Arial, </a:t>
            </a:r>
            <a:r>
              <a:rPr lang="en-US" altLang="en-US" sz="2800" dirty="0">
                <a:latin typeface="Tahoma" panose="020B0604030504040204" pitchFamily="34" charset="0"/>
                <a:ea typeface="ＭＳ Ｐゴシック" panose="020B0600070205080204" pitchFamily="34" charset="-128"/>
                <a:cs typeface="Tahoma" panose="020B0604030504040204" pitchFamily="34" charset="0"/>
              </a:rPr>
              <a:t>Tahoma</a:t>
            </a:r>
          </a:p>
          <a:p>
            <a:pPr lvl="1">
              <a:spcBef>
                <a:spcPts val="600"/>
              </a:spcBef>
              <a:spcAft>
                <a:spcPts val="800"/>
              </a:spcAft>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Plain endings, no flared extensions, no extra ornamentation, easier to read</a:t>
            </a:r>
          </a:p>
          <a:p>
            <a:pPr>
              <a:spcBef>
                <a:spcPts val="600"/>
              </a:spcBef>
              <a:spcAft>
                <a:spcPts val="800"/>
              </a:spcAft>
            </a:pPr>
            <a:r>
              <a:rPr lang="en-US" altLang="en-US" sz="2800" dirty="0">
                <a:ea typeface="Tahoma" panose="020B0604030504040204" pitchFamily="34" charset="0"/>
                <a:cs typeface="Times New Roman" panose="02020603050405020304" pitchFamily="18" charset="0"/>
              </a:rPr>
              <a:t>Serif, Cursive, Fantasy fonts</a:t>
            </a:r>
          </a:p>
          <a:p>
            <a:pPr lvl="1">
              <a:spcBef>
                <a:spcPts val="600"/>
              </a:spcBef>
              <a:spcAft>
                <a:spcPts val="800"/>
              </a:spcAft>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Difficult to read, extra ornamentation, strokes at tips</a:t>
            </a:r>
          </a:p>
          <a:p>
            <a:pPr>
              <a:spcBef>
                <a:spcPts val="600"/>
              </a:spcBef>
              <a:spcAft>
                <a:spcPts val="800"/>
              </a:spcAft>
            </a:pPr>
            <a:r>
              <a:rPr lang="en-US" altLang="en-US" sz="2800" dirty="0">
                <a:ea typeface="ＭＳ Ｐゴシック" panose="020B0600070205080204" pitchFamily="34" charset="-128"/>
              </a:rPr>
              <a:t>Limit the number of fonts used</a:t>
            </a:r>
          </a:p>
          <a:p>
            <a:pPr>
              <a:spcBef>
                <a:spcPts val="600"/>
              </a:spcBef>
              <a:spcAft>
                <a:spcPts val="800"/>
              </a:spcAft>
            </a:pPr>
            <a:r>
              <a:rPr lang="en-US" altLang="en-US" sz="2800" dirty="0">
                <a:ea typeface="ＭＳ Ｐゴシック" panose="020B0600070205080204" pitchFamily="34" charset="-128"/>
              </a:rPr>
              <a:t>Avoid small font sizes, use 12-18 point</a:t>
            </a:r>
            <a:endParaRPr lang="en-US" altLang="en-US" sz="28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8257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253D42-5F21-40EF-B0CB-68FA404DFF2C}"/>
              </a:ext>
            </a:extLst>
          </p:cNvPr>
          <p:cNvSpPr>
            <a:spLocks noGrp="1"/>
          </p:cNvSpPr>
          <p:nvPr>
            <p:ph type="title"/>
          </p:nvPr>
        </p:nvSpPr>
        <p:spPr/>
        <p:txBody>
          <a:bodyPr/>
          <a:lstStyle/>
          <a:p>
            <a:r>
              <a:rPr lang="en-US" altLang="en-US" dirty="0"/>
              <a:t>Objectives</a:t>
            </a:r>
          </a:p>
        </p:txBody>
      </p:sp>
      <p:sp>
        <p:nvSpPr>
          <p:cNvPr id="5123" name="Content Placeholder 2">
            <a:extLst>
              <a:ext uri="{FF2B5EF4-FFF2-40B4-BE49-F238E27FC236}">
                <a16:creationId xmlns:a16="http://schemas.microsoft.com/office/drawing/2014/main" id="{0769B9FE-47D8-4D49-8C4A-C4583D411C37}"/>
              </a:ext>
            </a:extLst>
          </p:cNvPr>
          <p:cNvSpPr>
            <a:spLocks noGrp="1"/>
          </p:cNvSpPr>
          <p:nvPr>
            <p:ph idx="1"/>
          </p:nvPr>
        </p:nvSpPr>
        <p:spPr/>
        <p:txBody>
          <a:bodyPr>
            <a:normAutofit/>
          </a:bodyPr>
          <a:lstStyle/>
          <a:p>
            <a:r>
              <a:rPr lang="en-US" altLang="en-US" dirty="0"/>
              <a:t>Learn accessibility elements needed to design an accessible document</a:t>
            </a:r>
          </a:p>
          <a:p>
            <a:r>
              <a:rPr lang="en-US" altLang="en-US" dirty="0"/>
              <a:t>Identify tools/options in MS Word that address accessibility in documents​</a:t>
            </a:r>
          </a:p>
          <a:p>
            <a:r>
              <a:rPr lang="en-US" altLang="en-US" dirty="0"/>
              <a:t>Assess document accessibility and fix issues​</a:t>
            </a:r>
          </a:p>
          <a:p>
            <a:r>
              <a:rPr lang="en-US" altLang="en-US" dirty="0"/>
              <a:t>Create an accessible document</a:t>
            </a:r>
          </a:p>
        </p:txBody>
      </p:sp>
    </p:spTree>
    <p:extLst>
      <p:ext uri="{BB962C8B-B14F-4D97-AF65-F5344CB8AC3E}">
        <p14:creationId xmlns:p14="http://schemas.microsoft.com/office/powerpoint/2010/main" val="390944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B776CBD-9B34-4D48-9653-9251D1533BB6}"/>
              </a:ext>
            </a:extLst>
          </p:cNvPr>
          <p:cNvSpPr>
            <a:spLocks noGrp="1"/>
          </p:cNvSpPr>
          <p:nvPr>
            <p:ph type="title"/>
          </p:nvPr>
        </p:nvSpPr>
        <p:spPr/>
        <p:txBody>
          <a:bodyPr/>
          <a:lstStyle/>
          <a:p>
            <a:r>
              <a:rPr lang="en-US" altLang="en-US" dirty="0">
                <a:ea typeface="ＭＳ Ｐゴシック" panose="020B0600070205080204" pitchFamily="34" charset="-128"/>
              </a:rPr>
              <a:t>More Font Recommendations</a:t>
            </a:r>
          </a:p>
        </p:txBody>
      </p:sp>
      <p:sp>
        <p:nvSpPr>
          <p:cNvPr id="30723" name="Content Placeholder 2">
            <a:extLst>
              <a:ext uri="{FF2B5EF4-FFF2-40B4-BE49-F238E27FC236}">
                <a16:creationId xmlns:a16="http://schemas.microsoft.com/office/drawing/2014/main" id="{87F38A11-0AAE-4774-B9DF-4E2E133B5664}"/>
              </a:ext>
            </a:extLst>
          </p:cNvPr>
          <p:cNvSpPr>
            <a:spLocks noGrp="1"/>
          </p:cNvSpPr>
          <p:nvPr>
            <p:ph idx="1"/>
          </p:nvPr>
        </p:nvSpPr>
        <p:spPr/>
        <p:txBody>
          <a:bodyPr>
            <a:normAutofit fontScale="92500"/>
          </a:bodyPr>
          <a:lstStyle/>
          <a:p>
            <a:pPr>
              <a:lnSpc>
                <a:spcPct val="90000"/>
              </a:lnSpc>
            </a:pPr>
            <a:r>
              <a:rPr lang="en-US" altLang="en-US" sz="2800" dirty="0">
                <a:ea typeface="ＭＳ Ｐゴシック" panose="020B0600070205080204" pitchFamily="34" charset="-128"/>
              </a:rPr>
              <a:t>Availability of fonts across computer operating systems?</a:t>
            </a:r>
          </a:p>
          <a:p>
            <a:pPr>
              <a:lnSpc>
                <a:spcPct val="90000"/>
              </a:lnSpc>
            </a:pPr>
            <a:r>
              <a:rPr lang="en-US" altLang="en-US" sz="2800" dirty="0">
                <a:ea typeface="ＭＳ Ｐゴシック" panose="020B0600070205080204" pitchFamily="34" charset="-128"/>
              </a:rPr>
              <a:t>Use Real text vs. text within graphics</a:t>
            </a:r>
          </a:p>
          <a:p>
            <a:pPr>
              <a:lnSpc>
                <a:spcPct val="90000"/>
              </a:lnSpc>
            </a:pPr>
            <a:r>
              <a:rPr lang="en-US" altLang="en-US" sz="2800" dirty="0">
                <a:ea typeface="ＭＳ Ｐゴシック" panose="020B0600070205080204" pitchFamily="34" charset="-128"/>
              </a:rPr>
              <a:t>Limit font variations such as bold, italics, underline, all caps</a:t>
            </a:r>
          </a:p>
          <a:p>
            <a:pPr lvl="1">
              <a:lnSpc>
                <a:spcPct val="90000"/>
              </a:lnSpc>
            </a:pPr>
            <a:r>
              <a:rPr lang="en-US" altLang="en-US" sz="2400" u="sng" dirty="0"/>
              <a:t>Reserve Underline Text for Links</a:t>
            </a:r>
          </a:p>
          <a:p>
            <a:pPr lvl="1">
              <a:lnSpc>
                <a:spcPct val="90000"/>
              </a:lnSpc>
            </a:pPr>
            <a:r>
              <a:rPr lang="en-US" altLang="en-US" sz="2400" i="1" dirty="0"/>
              <a:t>Italics are difficult to read on screen</a:t>
            </a:r>
          </a:p>
          <a:p>
            <a:pPr lvl="1">
              <a:lnSpc>
                <a:spcPct val="90000"/>
              </a:lnSpc>
            </a:pPr>
            <a:r>
              <a:rPr lang="en-US" altLang="en-US" dirty="0"/>
              <a:t>Avoid using all UPPERCASE LETTERS (are you yelling?)</a:t>
            </a:r>
            <a:endParaRPr lang="en-US" altLang="en-US" sz="2800" dirty="0">
              <a:ea typeface="ＭＳ Ｐゴシック" panose="020B0600070205080204" pitchFamily="34" charset="-128"/>
            </a:endParaRPr>
          </a:p>
          <a:p>
            <a:pPr>
              <a:lnSpc>
                <a:spcPct val="90000"/>
              </a:lnSpc>
            </a:pPr>
            <a:r>
              <a:rPr lang="en-US" altLang="en-US" sz="2800" dirty="0">
                <a:ea typeface="ＭＳ Ｐゴシック" panose="020B0600070205080204" pitchFamily="34" charset="-128"/>
              </a:rPr>
              <a:t>Don’t rely on font color, size, and overall font look to convey meaning</a:t>
            </a:r>
          </a:p>
        </p:txBody>
      </p:sp>
    </p:spTree>
    <p:extLst>
      <p:ext uri="{BB962C8B-B14F-4D97-AF65-F5344CB8AC3E}">
        <p14:creationId xmlns:p14="http://schemas.microsoft.com/office/powerpoint/2010/main" val="291225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F221067-4A5C-437D-B8CA-5ECE2137F5E9}"/>
              </a:ext>
            </a:extLst>
          </p:cNvPr>
          <p:cNvSpPr>
            <a:spLocks noGrp="1"/>
          </p:cNvSpPr>
          <p:nvPr>
            <p:ph type="title"/>
          </p:nvPr>
        </p:nvSpPr>
        <p:spPr/>
        <p:txBody>
          <a:bodyPr/>
          <a:lstStyle/>
          <a:p>
            <a:r>
              <a:rPr lang="en-US" altLang="en-US" dirty="0"/>
              <a:t>Font Family</a:t>
            </a:r>
          </a:p>
        </p:txBody>
      </p:sp>
      <p:sp>
        <p:nvSpPr>
          <p:cNvPr id="28676" name="Text Placeholder 5">
            <a:extLst>
              <a:ext uri="{FF2B5EF4-FFF2-40B4-BE49-F238E27FC236}">
                <a16:creationId xmlns:a16="http://schemas.microsoft.com/office/drawing/2014/main" id="{002AC2B4-70E2-4E85-A03B-C62F394E6210}"/>
              </a:ext>
            </a:extLst>
          </p:cNvPr>
          <p:cNvSpPr>
            <a:spLocks noGrp="1"/>
          </p:cNvSpPr>
          <p:nvPr>
            <p:ph type="body" idx="1"/>
          </p:nvPr>
        </p:nvSpPr>
        <p:spPr/>
        <p:txBody>
          <a:bodyPr/>
          <a:lstStyle/>
          <a:p>
            <a:r>
              <a:rPr lang="en-US" altLang="en-US" sz="3200" dirty="0"/>
              <a:t>Sans Serif</a:t>
            </a:r>
          </a:p>
        </p:txBody>
      </p:sp>
      <p:sp>
        <p:nvSpPr>
          <p:cNvPr id="28675" name="Content Placeholder 4">
            <a:extLst>
              <a:ext uri="{FF2B5EF4-FFF2-40B4-BE49-F238E27FC236}">
                <a16:creationId xmlns:a16="http://schemas.microsoft.com/office/drawing/2014/main" id="{CC266949-487B-43D8-A7B6-3C4DD8650E81}"/>
              </a:ext>
            </a:extLst>
          </p:cNvPr>
          <p:cNvSpPr>
            <a:spLocks noGrp="1"/>
          </p:cNvSpPr>
          <p:nvPr>
            <p:ph sz="quarter" idx="2"/>
          </p:nvPr>
        </p:nvSpPr>
        <p:spPr/>
        <p:txBody>
          <a:bodyPr/>
          <a:lstStyle/>
          <a:p>
            <a:r>
              <a:rPr lang="en-US" altLang="en-US" sz="3200" dirty="0"/>
              <a:t>Arial</a:t>
            </a:r>
          </a:p>
          <a:p>
            <a:r>
              <a:rPr lang="en-US" altLang="en-US" sz="3200" dirty="0">
                <a:latin typeface="Tahoma" panose="020B0604030504040204" pitchFamily="34" charset="0"/>
                <a:cs typeface="Tahoma" panose="020B0604030504040204" pitchFamily="34" charset="0"/>
              </a:rPr>
              <a:t>Tahoma</a:t>
            </a:r>
          </a:p>
          <a:p>
            <a:r>
              <a:rPr lang="en-US" altLang="en-US" sz="3200" dirty="0">
                <a:latin typeface="Verdana" panose="020B0604030504040204" pitchFamily="34" charset="0"/>
              </a:rPr>
              <a:t>Verdana</a:t>
            </a:r>
          </a:p>
        </p:txBody>
      </p:sp>
      <p:sp>
        <p:nvSpPr>
          <p:cNvPr id="28678" name="Text Placeholder 6">
            <a:extLst>
              <a:ext uri="{FF2B5EF4-FFF2-40B4-BE49-F238E27FC236}">
                <a16:creationId xmlns:a16="http://schemas.microsoft.com/office/drawing/2014/main" id="{A0EEBA39-1BA8-4B78-9A2C-55AED951CB28}"/>
              </a:ext>
            </a:extLst>
          </p:cNvPr>
          <p:cNvSpPr>
            <a:spLocks noGrp="1"/>
          </p:cNvSpPr>
          <p:nvPr>
            <p:ph type="body" sz="quarter" idx="3"/>
          </p:nvPr>
        </p:nvSpPr>
        <p:spPr/>
        <p:txBody>
          <a:bodyPr/>
          <a:lstStyle/>
          <a:p>
            <a:r>
              <a:rPr lang="en-US" altLang="en-US" sz="3200" dirty="0"/>
              <a:t>Serif</a:t>
            </a:r>
          </a:p>
        </p:txBody>
      </p:sp>
      <p:sp>
        <p:nvSpPr>
          <p:cNvPr id="28677" name="Content Placeholder 6">
            <a:extLst>
              <a:ext uri="{FF2B5EF4-FFF2-40B4-BE49-F238E27FC236}">
                <a16:creationId xmlns:a16="http://schemas.microsoft.com/office/drawing/2014/main" id="{604CA712-1D6D-451A-B63A-1AD4DAE98C82}"/>
              </a:ext>
            </a:extLst>
          </p:cNvPr>
          <p:cNvSpPr>
            <a:spLocks noGrp="1"/>
          </p:cNvSpPr>
          <p:nvPr>
            <p:ph sz="half" idx="4"/>
          </p:nvPr>
        </p:nvSpPr>
        <p:spPr/>
        <p:txBody>
          <a:bodyPr/>
          <a:lstStyle/>
          <a:p>
            <a:r>
              <a:rPr lang="en-US" altLang="en-US" sz="3200" dirty="0">
                <a:latin typeface="Times New Roman" panose="02020603050405020304" pitchFamily="18" charset="0"/>
                <a:cs typeface="Times New Roman" panose="02020603050405020304" pitchFamily="18" charset="0"/>
              </a:rPr>
              <a:t>Times New Roman</a:t>
            </a:r>
          </a:p>
          <a:p>
            <a:r>
              <a:rPr lang="en-US" altLang="en-US" sz="3200" dirty="0">
                <a:latin typeface="Georgia" panose="02040502050405020303" pitchFamily="18" charset="0"/>
              </a:rPr>
              <a:t>Georgia</a:t>
            </a:r>
          </a:p>
          <a:p>
            <a:r>
              <a:rPr lang="en-US" altLang="en-US" sz="3200" dirty="0">
                <a:latin typeface="Book Antiqua" panose="02040602050305030304" pitchFamily="18" charset="0"/>
              </a:rPr>
              <a:t>Book Antiqua</a:t>
            </a:r>
          </a:p>
        </p:txBody>
      </p:sp>
    </p:spTree>
    <p:extLst>
      <p:ext uri="{BB962C8B-B14F-4D97-AF65-F5344CB8AC3E}">
        <p14:creationId xmlns:p14="http://schemas.microsoft.com/office/powerpoint/2010/main" val="63420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83E0-5D41-7542-ABBE-9D37C9A365D0}"/>
              </a:ext>
            </a:extLst>
          </p:cNvPr>
          <p:cNvSpPr>
            <a:spLocks noGrp="1"/>
          </p:cNvSpPr>
          <p:nvPr>
            <p:ph type="title"/>
          </p:nvPr>
        </p:nvSpPr>
        <p:spPr/>
        <p:txBody>
          <a:bodyPr/>
          <a:lstStyle/>
          <a:p>
            <a:r>
              <a:rPr lang="en-US" dirty="0"/>
              <a:t>Color Contrast</a:t>
            </a:r>
          </a:p>
        </p:txBody>
      </p:sp>
      <p:sp>
        <p:nvSpPr>
          <p:cNvPr id="3" name="Text Placeholder 2">
            <a:extLst>
              <a:ext uri="{FF2B5EF4-FFF2-40B4-BE49-F238E27FC236}">
                <a16:creationId xmlns:a16="http://schemas.microsoft.com/office/drawing/2014/main" id="{10C8019E-D1EE-504F-ABD0-B6DAE9C958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277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298714"/>
            <a:ext cx="8229600" cy="4428012"/>
          </a:xfrm>
        </p:spPr>
        <p:txBody>
          <a:bodyPr>
            <a:normAutofit fontScale="92500" lnSpcReduction="10000"/>
          </a:bodyPr>
          <a:lstStyle/>
          <a:p>
            <a:pPr>
              <a:lnSpc>
                <a:spcPct val="90000"/>
              </a:lnSpc>
              <a:defRPr/>
            </a:pPr>
            <a:r>
              <a:rPr lang="en-US" dirty="0">
                <a:ea typeface="ＭＳ Ｐゴシック"/>
                <a:cs typeface="ＭＳ Ｐゴシック"/>
              </a:rPr>
              <a:t>Use Colors that contrast </a:t>
            </a:r>
          </a:p>
          <a:p>
            <a:pPr lvl="1">
              <a:lnSpc>
                <a:spcPct val="90000"/>
              </a:lnSpc>
              <a:defRPr/>
            </a:pPr>
            <a:r>
              <a:rPr lang="en-US" dirty="0">
                <a:ea typeface="ＭＳ Ｐゴシック"/>
                <a:cs typeface="ＭＳ Ｐゴシック"/>
              </a:rPr>
              <a:t>Light on dark , dark on light</a:t>
            </a:r>
          </a:p>
          <a:p>
            <a:pPr lvl="1">
              <a:lnSpc>
                <a:spcPct val="90000"/>
              </a:lnSpc>
              <a:defRPr/>
            </a:pPr>
            <a:r>
              <a:rPr lang="en-US" dirty="0">
                <a:solidFill>
                  <a:srgbClr val="FFFF99"/>
                </a:solidFill>
                <a:ea typeface="ＭＳ Ｐゴシック"/>
                <a:cs typeface="ＭＳ Ｐゴシック"/>
              </a:rPr>
              <a:t>These colors don’t contrast</a:t>
            </a:r>
          </a:p>
          <a:p>
            <a:pPr>
              <a:lnSpc>
                <a:spcPct val="90000"/>
              </a:lnSpc>
              <a:defRPr/>
            </a:pPr>
            <a:r>
              <a:rPr lang="en-US" dirty="0">
                <a:ea typeface="ＭＳ Ｐゴシック"/>
                <a:cs typeface="ＭＳ Ｐゴシック"/>
              </a:rPr>
              <a:t>Don’t rely on color to convey meaning</a:t>
            </a:r>
          </a:p>
          <a:p>
            <a:pPr>
              <a:lnSpc>
                <a:spcPct val="90000"/>
              </a:lnSpc>
              <a:defRPr/>
            </a:pPr>
            <a:r>
              <a:rPr lang="en-US" dirty="0">
                <a:ea typeface="ＭＳ Ｐゴシック"/>
                <a:cs typeface="ＭＳ Ｐゴシック"/>
              </a:rPr>
              <a:t>Avoid using </a:t>
            </a:r>
            <a:r>
              <a:rPr lang="en-US" dirty="0">
                <a:solidFill>
                  <a:schemeClr val="tx2">
                    <a:lumMod val="60000"/>
                    <a:lumOff val="40000"/>
                  </a:schemeClr>
                </a:solidFill>
                <a:ea typeface="ＭＳ Ｐゴシック"/>
                <a:cs typeface="ＭＳ Ｐゴシック"/>
              </a:rPr>
              <a:t>c</a:t>
            </a:r>
            <a:r>
              <a:rPr lang="en-US" dirty="0">
                <a:solidFill>
                  <a:schemeClr val="accent2">
                    <a:lumMod val="40000"/>
                    <a:lumOff val="60000"/>
                  </a:schemeClr>
                </a:solidFill>
                <a:ea typeface="ＭＳ Ｐゴシック"/>
                <a:cs typeface="ＭＳ Ｐゴシック"/>
              </a:rPr>
              <a:t>o</a:t>
            </a:r>
            <a:r>
              <a:rPr lang="en-US" dirty="0">
                <a:solidFill>
                  <a:schemeClr val="accent4">
                    <a:lumMod val="60000"/>
                    <a:lumOff val="40000"/>
                  </a:schemeClr>
                </a:solidFill>
                <a:ea typeface="ＭＳ Ｐゴシック"/>
                <a:cs typeface="ＭＳ Ｐゴシック"/>
              </a:rPr>
              <a:t>m</a:t>
            </a:r>
            <a:r>
              <a:rPr lang="en-US" dirty="0">
                <a:solidFill>
                  <a:schemeClr val="accent6">
                    <a:lumMod val="60000"/>
                    <a:lumOff val="40000"/>
                  </a:schemeClr>
                </a:solidFill>
                <a:ea typeface="ＭＳ Ｐゴシック"/>
                <a:cs typeface="ＭＳ Ｐゴシック"/>
              </a:rPr>
              <a:t>b</a:t>
            </a:r>
            <a:r>
              <a:rPr lang="en-US" dirty="0">
                <a:solidFill>
                  <a:schemeClr val="accent5">
                    <a:lumMod val="60000"/>
                    <a:lumOff val="40000"/>
                  </a:schemeClr>
                </a:solidFill>
                <a:ea typeface="ＭＳ Ｐゴシック"/>
                <a:cs typeface="ＭＳ Ｐゴシック"/>
              </a:rPr>
              <a:t>i</a:t>
            </a:r>
            <a:r>
              <a:rPr lang="en-US" dirty="0">
                <a:solidFill>
                  <a:schemeClr val="accent3">
                    <a:lumMod val="60000"/>
                    <a:lumOff val="40000"/>
                  </a:schemeClr>
                </a:solidFill>
                <a:ea typeface="ＭＳ Ｐゴシック"/>
                <a:cs typeface="ＭＳ Ｐゴシック"/>
              </a:rPr>
              <a:t>n</a:t>
            </a:r>
            <a:r>
              <a:rPr lang="en-US" dirty="0">
                <a:solidFill>
                  <a:schemeClr val="accent6">
                    <a:lumMod val="60000"/>
                    <a:lumOff val="40000"/>
                  </a:schemeClr>
                </a:solidFill>
                <a:ea typeface="ＭＳ Ｐゴシック"/>
                <a:cs typeface="ＭＳ Ｐゴシック"/>
              </a:rPr>
              <a:t>a</a:t>
            </a:r>
            <a:r>
              <a:rPr lang="en-US" dirty="0">
                <a:solidFill>
                  <a:schemeClr val="tx2">
                    <a:lumMod val="60000"/>
                    <a:lumOff val="40000"/>
                  </a:schemeClr>
                </a:solidFill>
                <a:ea typeface="ＭＳ Ｐゴシック"/>
                <a:cs typeface="ＭＳ Ｐゴシック"/>
              </a:rPr>
              <a:t>t</a:t>
            </a:r>
            <a:r>
              <a:rPr lang="en-US" dirty="0">
                <a:solidFill>
                  <a:srgbClr val="00B050"/>
                </a:solidFill>
                <a:ea typeface="ＭＳ Ｐゴシック"/>
                <a:cs typeface="ＭＳ Ｐゴシック"/>
              </a:rPr>
              <a:t>i</a:t>
            </a:r>
            <a:r>
              <a:rPr lang="en-US" dirty="0">
                <a:solidFill>
                  <a:srgbClr val="FF0000"/>
                </a:solidFill>
                <a:ea typeface="ＭＳ Ｐゴシック"/>
                <a:cs typeface="ＭＳ Ｐゴシック"/>
              </a:rPr>
              <a:t>o</a:t>
            </a:r>
            <a:r>
              <a:rPr lang="en-US" dirty="0">
                <a:solidFill>
                  <a:srgbClr val="0070C0"/>
                </a:solidFill>
                <a:ea typeface="ＭＳ Ｐゴシック"/>
                <a:cs typeface="ＭＳ Ｐゴシック"/>
              </a:rPr>
              <a:t>n </a:t>
            </a:r>
            <a:r>
              <a:rPr lang="en-US" dirty="0">
                <a:solidFill>
                  <a:srgbClr val="00573D"/>
                </a:solidFill>
                <a:ea typeface="ＭＳ Ｐゴシック"/>
                <a:cs typeface="ＭＳ Ｐゴシック"/>
              </a:rPr>
              <a:t>o</a:t>
            </a:r>
            <a:r>
              <a:rPr lang="en-US" dirty="0">
                <a:solidFill>
                  <a:srgbClr val="7030A0"/>
                </a:solidFill>
                <a:ea typeface="ＭＳ Ｐゴシック"/>
                <a:cs typeface="ＭＳ Ｐゴシック"/>
              </a:rPr>
              <a:t>f</a:t>
            </a:r>
            <a:r>
              <a:rPr lang="en-US" dirty="0">
                <a:ea typeface="ＭＳ Ｐゴシック"/>
                <a:cs typeface="ＭＳ Ｐゴシック"/>
              </a:rPr>
              <a:t> </a:t>
            </a:r>
            <a:r>
              <a:rPr lang="en-US" dirty="0">
                <a:solidFill>
                  <a:srgbClr val="7030A0"/>
                </a:solidFill>
                <a:ea typeface="ＭＳ Ｐゴシック"/>
                <a:cs typeface="ＭＳ Ｐゴシック"/>
              </a:rPr>
              <a:t>m</a:t>
            </a:r>
            <a:r>
              <a:rPr lang="en-US" dirty="0">
                <a:solidFill>
                  <a:srgbClr val="C00000"/>
                </a:solidFill>
                <a:ea typeface="ＭＳ Ｐゴシック"/>
                <a:cs typeface="ＭＳ Ｐゴシック"/>
              </a:rPr>
              <a:t>a</a:t>
            </a:r>
            <a:r>
              <a:rPr lang="en-US" dirty="0">
                <a:solidFill>
                  <a:schemeClr val="tx2">
                    <a:lumMod val="60000"/>
                    <a:lumOff val="40000"/>
                  </a:schemeClr>
                </a:solidFill>
                <a:ea typeface="ＭＳ Ｐゴシック"/>
                <a:cs typeface="ＭＳ Ｐゴシック"/>
              </a:rPr>
              <a:t>n</a:t>
            </a:r>
            <a:r>
              <a:rPr lang="en-US" dirty="0">
                <a:solidFill>
                  <a:schemeClr val="accent5"/>
                </a:solidFill>
                <a:ea typeface="ＭＳ Ｐゴシック"/>
                <a:cs typeface="ＭＳ Ｐゴシック"/>
              </a:rPr>
              <a:t>y</a:t>
            </a:r>
            <a:r>
              <a:rPr lang="en-US" dirty="0">
                <a:ea typeface="ＭＳ Ｐゴシック"/>
                <a:cs typeface="ＭＳ Ｐゴシック"/>
              </a:rPr>
              <a:t> </a:t>
            </a:r>
            <a:r>
              <a:rPr lang="en-US" dirty="0">
                <a:solidFill>
                  <a:schemeClr val="accent1"/>
                </a:solidFill>
                <a:ea typeface="ＭＳ Ｐゴシック"/>
                <a:cs typeface="ＭＳ Ｐゴシック"/>
              </a:rPr>
              <a:t>c</a:t>
            </a:r>
            <a:r>
              <a:rPr lang="en-US" dirty="0">
                <a:solidFill>
                  <a:schemeClr val="accent3">
                    <a:lumMod val="75000"/>
                  </a:schemeClr>
                </a:solidFill>
                <a:ea typeface="ＭＳ Ｐゴシック"/>
                <a:cs typeface="ＭＳ Ｐゴシック"/>
              </a:rPr>
              <a:t>o</a:t>
            </a:r>
            <a:r>
              <a:rPr lang="en-US" dirty="0">
                <a:solidFill>
                  <a:schemeClr val="accent6">
                    <a:lumMod val="75000"/>
                  </a:schemeClr>
                </a:solidFill>
                <a:ea typeface="ＭＳ Ｐゴシック"/>
                <a:cs typeface="ＭＳ Ｐゴシック"/>
              </a:rPr>
              <a:t>l</a:t>
            </a:r>
            <a:r>
              <a:rPr lang="en-US" dirty="0">
                <a:solidFill>
                  <a:schemeClr val="accent6">
                    <a:lumMod val="40000"/>
                    <a:lumOff val="60000"/>
                  </a:schemeClr>
                </a:solidFill>
                <a:ea typeface="ＭＳ Ｐゴシック"/>
                <a:cs typeface="ＭＳ Ｐゴシック"/>
              </a:rPr>
              <a:t>o</a:t>
            </a:r>
            <a:r>
              <a:rPr lang="en-US" dirty="0">
                <a:solidFill>
                  <a:schemeClr val="tx2">
                    <a:lumMod val="60000"/>
                    <a:lumOff val="40000"/>
                  </a:schemeClr>
                </a:solidFill>
                <a:ea typeface="ＭＳ Ｐゴシック"/>
                <a:cs typeface="ＭＳ Ｐゴシック"/>
              </a:rPr>
              <a:t>r</a:t>
            </a:r>
            <a:r>
              <a:rPr lang="en-US" dirty="0">
                <a:solidFill>
                  <a:srgbClr val="C00000"/>
                </a:solidFill>
                <a:ea typeface="ＭＳ Ｐゴシック"/>
                <a:cs typeface="ＭＳ Ｐゴシック"/>
              </a:rPr>
              <a:t>s</a:t>
            </a:r>
          </a:p>
          <a:p>
            <a:pPr>
              <a:lnSpc>
                <a:spcPct val="90000"/>
              </a:lnSpc>
              <a:defRPr/>
            </a:pPr>
            <a:r>
              <a:rPr lang="en-US" dirty="0">
                <a:solidFill>
                  <a:schemeClr val="tx1"/>
                </a:solidFill>
                <a:ea typeface="ＭＳ Ｐゴシック"/>
                <a:cs typeface="ＭＳ Ｐゴシック"/>
              </a:rPr>
              <a:t>Download </a:t>
            </a:r>
            <a:r>
              <a:rPr lang="en-US" dirty="0">
                <a:solidFill>
                  <a:schemeClr val="tx1"/>
                </a:solidFill>
                <a:ea typeface="ＭＳ Ｐゴシック"/>
                <a:cs typeface="ＭＳ Ｐゴシック"/>
                <a:hlinkClick r:id="rId3"/>
              </a:rPr>
              <a:t>Colour Contrast Analyser</a:t>
            </a:r>
            <a:r>
              <a:rPr lang="en-US" dirty="0">
                <a:solidFill>
                  <a:schemeClr val="tx1"/>
                </a:solidFill>
                <a:ea typeface="ＭＳ Ｐゴシック"/>
                <a:cs typeface="ＭＳ Ｐゴシック"/>
              </a:rPr>
              <a:t> (Mac and Windows)</a:t>
            </a:r>
          </a:p>
          <a:p>
            <a:pPr lvl="1">
              <a:lnSpc>
                <a:spcPct val="90000"/>
              </a:lnSpc>
              <a:defRPr/>
            </a:pPr>
            <a:r>
              <a:rPr lang="en-US" dirty="0">
                <a:solidFill>
                  <a:schemeClr val="tx1"/>
                </a:solidFill>
                <a:ea typeface="ＭＳ Ｐゴシック"/>
                <a:cs typeface="ＭＳ Ｐゴシック"/>
              </a:rPr>
              <a:t>Test if content passes color contrast requirements</a:t>
            </a:r>
          </a:p>
          <a:p>
            <a:pPr lvl="1">
              <a:lnSpc>
                <a:spcPct val="90000"/>
              </a:lnSpc>
              <a:defRPr/>
            </a:pPr>
            <a:r>
              <a:rPr lang="en-US" dirty="0">
                <a:solidFill>
                  <a:schemeClr val="tx1"/>
                </a:solidFill>
                <a:ea typeface="ＭＳ Ｐゴシック"/>
                <a:cs typeface="ＭＳ Ｐゴシック"/>
              </a:rPr>
              <a:t>Tool calculates contrast between two color and checks against Web Content Accessibility Guidelines WCAG</a:t>
            </a:r>
          </a:p>
        </p:txBody>
      </p:sp>
      <p:sp>
        <p:nvSpPr>
          <p:cNvPr id="25602" name="Title 1"/>
          <p:cNvSpPr>
            <a:spLocks noGrp="1"/>
          </p:cNvSpPr>
          <p:nvPr>
            <p:ph type="title"/>
          </p:nvPr>
        </p:nvSpPr>
        <p:spPr/>
        <p:txBody>
          <a:bodyPr/>
          <a:lstStyle/>
          <a:p>
            <a:r>
              <a:rPr lang="en-US" dirty="0">
                <a:ea typeface="ＭＳ Ｐゴシック" pitchFamily="34" charset="-128"/>
              </a:rPr>
              <a:t>Use Effective Color Contrast</a:t>
            </a:r>
          </a:p>
        </p:txBody>
      </p:sp>
    </p:spTree>
    <p:extLst>
      <p:ext uri="{BB962C8B-B14F-4D97-AF65-F5344CB8AC3E}">
        <p14:creationId xmlns:p14="http://schemas.microsoft.com/office/powerpoint/2010/main" val="2701606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Color Contrast Resources</a:t>
            </a:r>
          </a:p>
        </p:txBody>
      </p:sp>
      <p:sp>
        <p:nvSpPr>
          <p:cNvPr id="26627" name="Content Placeholder 2"/>
          <p:cNvSpPr>
            <a:spLocks noGrp="1"/>
          </p:cNvSpPr>
          <p:nvPr>
            <p:ph idx="1"/>
          </p:nvPr>
        </p:nvSpPr>
        <p:spPr/>
        <p:txBody>
          <a:bodyPr/>
          <a:lstStyle/>
          <a:p>
            <a:r>
              <a:rPr lang="en-US" dirty="0">
                <a:hlinkClick r:id="rId3"/>
              </a:rPr>
              <a:t>WebAIM Visual Disabilities Information</a:t>
            </a:r>
            <a:endParaRPr lang="en-US" dirty="0">
              <a:hlinkClick r:id="rId4"/>
            </a:endParaRPr>
          </a:p>
          <a:p>
            <a:r>
              <a:rPr lang="en-US" dirty="0">
                <a:hlinkClick r:id="rId4"/>
              </a:rPr>
              <a:t>WebAIM’s Color Contrast Checker</a:t>
            </a:r>
            <a:endParaRPr lang="en-US" dirty="0"/>
          </a:p>
          <a:p>
            <a:r>
              <a:rPr lang="en-US" dirty="0">
                <a:hlinkClick r:id="rId5"/>
              </a:rPr>
              <a:t>Visicheck color blindness simulator</a:t>
            </a:r>
            <a:endParaRPr lang="en-US" dirty="0"/>
          </a:p>
          <a:p>
            <a:r>
              <a:rPr lang="en-US" dirty="0">
                <a:hlinkClick r:id="rId6"/>
              </a:rPr>
              <a:t>WebAIM’s color and contrast for images</a:t>
            </a:r>
            <a:r>
              <a:rPr lang="en-US" dirty="0"/>
              <a:t> </a:t>
            </a:r>
          </a:p>
          <a:p>
            <a:r>
              <a:rPr lang="en-US" dirty="0">
                <a:hlinkClick r:id="rId7"/>
              </a:rPr>
              <a:t>Colorblind Webpage Filter</a:t>
            </a:r>
            <a:endParaRPr lang="en-US" dirty="0"/>
          </a:p>
        </p:txBody>
      </p:sp>
    </p:spTree>
    <p:extLst>
      <p:ext uri="{BB962C8B-B14F-4D97-AF65-F5344CB8AC3E}">
        <p14:creationId xmlns:p14="http://schemas.microsoft.com/office/powerpoint/2010/main" val="963051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80E8734-9849-4A3F-8074-4135F116C772}"/>
              </a:ext>
            </a:extLst>
          </p:cNvPr>
          <p:cNvSpPr>
            <a:spLocks noGrp="1"/>
          </p:cNvSpPr>
          <p:nvPr>
            <p:ph type="title"/>
          </p:nvPr>
        </p:nvSpPr>
        <p:spPr/>
        <p:txBody>
          <a:bodyPr/>
          <a:lstStyle/>
          <a:p>
            <a:r>
              <a:rPr lang="en-US" altLang="en-US" dirty="0"/>
              <a:t>Activity #1</a:t>
            </a:r>
          </a:p>
        </p:txBody>
      </p:sp>
      <p:sp>
        <p:nvSpPr>
          <p:cNvPr id="19459" name="Content Placeholder 2">
            <a:extLst>
              <a:ext uri="{FF2B5EF4-FFF2-40B4-BE49-F238E27FC236}">
                <a16:creationId xmlns:a16="http://schemas.microsoft.com/office/drawing/2014/main" id="{1DB9A2F8-8CAA-42A2-B988-FD797675C829}"/>
              </a:ext>
            </a:extLst>
          </p:cNvPr>
          <p:cNvSpPr>
            <a:spLocks noGrp="1"/>
          </p:cNvSpPr>
          <p:nvPr>
            <p:ph idx="1"/>
          </p:nvPr>
        </p:nvSpPr>
        <p:spPr/>
        <p:txBody>
          <a:bodyPr/>
          <a:lstStyle/>
          <a:p>
            <a:r>
              <a:rPr lang="en-US" altLang="en-US" dirty="0"/>
              <a:t>From FLC Course download 2 files:</a:t>
            </a:r>
          </a:p>
          <a:p>
            <a:pPr lvl="1"/>
            <a:r>
              <a:rPr lang="en-US" altLang="en-US" dirty="0"/>
              <a:t>Accessible Syllabus Sample </a:t>
            </a:r>
          </a:p>
          <a:p>
            <a:pPr lvl="1"/>
            <a:r>
              <a:rPr lang="en-US" altLang="en-US" dirty="0"/>
              <a:t>Inaccessible Syllabus Sample</a:t>
            </a:r>
          </a:p>
          <a:p>
            <a:r>
              <a:rPr lang="en-US" altLang="en-US" dirty="0"/>
              <a:t>Save To Desktop</a:t>
            </a:r>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2514892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E385-E6B5-47F0-BDDA-CE00F8DF52F3}"/>
              </a:ext>
            </a:extLst>
          </p:cNvPr>
          <p:cNvSpPr>
            <a:spLocks noGrp="1"/>
          </p:cNvSpPr>
          <p:nvPr>
            <p:ph type="title"/>
          </p:nvPr>
        </p:nvSpPr>
        <p:spPr/>
        <p:txBody>
          <a:bodyPr/>
          <a:lstStyle/>
          <a:p>
            <a:pPr algn="ctr">
              <a:defRPr/>
            </a:pPr>
            <a:r>
              <a:rPr lang="en-US" dirty="0"/>
              <a:t>Styles Overview</a:t>
            </a:r>
          </a:p>
        </p:txBody>
      </p:sp>
      <p:sp>
        <p:nvSpPr>
          <p:cNvPr id="4" name="Text Placeholder 3">
            <a:extLst>
              <a:ext uri="{FF2B5EF4-FFF2-40B4-BE49-F238E27FC236}">
                <a16:creationId xmlns:a16="http://schemas.microsoft.com/office/drawing/2014/main" id="{18487D4E-2231-DA4B-ADB8-F4F0DEB1C5E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975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Styles?</a:t>
            </a:r>
            <a:endParaRPr lang="en-US" dirty="0"/>
          </a:p>
        </p:txBody>
      </p:sp>
      <p:sp>
        <p:nvSpPr>
          <p:cNvPr id="13" name="Text Placeholder 12">
            <a:extLst>
              <a:ext uri="{FF2B5EF4-FFF2-40B4-BE49-F238E27FC236}">
                <a16:creationId xmlns:a16="http://schemas.microsoft.com/office/drawing/2014/main" id="{2DB90963-77B2-C348-A2A0-D07BBEC00A0C}"/>
              </a:ext>
            </a:extLst>
          </p:cNvPr>
          <p:cNvSpPr>
            <a:spLocks noGrp="1"/>
          </p:cNvSpPr>
          <p:nvPr>
            <p:ph type="body" idx="1"/>
          </p:nvPr>
        </p:nvSpPr>
        <p:spPr>
          <a:xfrm>
            <a:off x="629633" y="1252512"/>
            <a:ext cx="2232991" cy="639762"/>
          </a:xfrm>
        </p:spPr>
        <p:txBody>
          <a:bodyPr anchor="b">
            <a:normAutofit fontScale="77500" lnSpcReduction="20000"/>
          </a:bodyPr>
          <a:lstStyle/>
          <a:p>
            <a:pPr>
              <a:tabLst>
                <a:tab pos="1825625" algn="l"/>
              </a:tabLst>
            </a:pPr>
            <a:endParaRPr lang="en-US" dirty="0"/>
          </a:p>
          <a:p>
            <a:pPr>
              <a:tabLst>
                <a:tab pos="1825625" algn="l"/>
              </a:tabLst>
            </a:pPr>
            <a:r>
              <a:rPr lang="en-US" dirty="0"/>
              <a:t>Windows Styles 	</a:t>
            </a:r>
          </a:p>
        </p:txBody>
      </p:sp>
      <p:pic>
        <p:nvPicPr>
          <p:cNvPr id="5" name="Content Placeholder 4" descr="Windows Styles Pan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9716" y="2027306"/>
            <a:ext cx="1184824" cy="4220454"/>
          </a:xfrm>
        </p:spPr>
      </p:pic>
      <p:sp>
        <p:nvSpPr>
          <p:cNvPr id="14" name="Text Placeholder 13">
            <a:extLst>
              <a:ext uri="{FF2B5EF4-FFF2-40B4-BE49-F238E27FC236}">
                <a16:creationId xmlns:a16="http://schemas.microsoft.com/office/drawing/2014/main" id="{13B088CD-20EE-584E-BDFD-C9CE05AFDB7E}"/>
              </a:ext>
            </a:extLst>
          </p:cNvPr>
          <p:cNvSpPr>
            <a:spLocks noGrp="1"/>
          </p:cNvSpPr>
          <p:nvPr>
            <p:ph type="body" sz="quarter" idx="3"/>
          </p:nvPr>
        </p:nvSpPr>
        <p:spPr>
          <a:xfrm>
            <a:off x="2912079" y="1252849"/>
            <a:ext cx="1511057" cy="639762"/>
          </a:xfrm>
        </p:spPr>
        <p:txBody>
          <a:bodyPr>
            <a:normAutofit fontScale="77500" lnSpcReduction="20000"/>
          </a:bodyPr>
          <a:lstStyle/>
          <a:p>
            <a:r>
              <a:rPr lang="en-US" dirty="0"/>
              <a:t>Mac Styles</a:t>
            </a:r>
          </a:p>
        </p:txBody>
      </p:sp>
      <p:pic>
        <p:nvPicPr>
          <p:cNvPr id="12" name="Picture 11" descr="Mac Styles Pane">
            <a:extLst>
              <a:ext uri="{FF2B5EF4-FFF2-40B4-BE49-F238E27FC236}">
                <a16:creationId xmlns:a16="http://schemas.microsoft.com/office/drawing/2014/main" id="{79EBDE52-FFF6-0E4A-AE8F-270A39CB5B27}"/>
              </a:ext>
            </a:extLst>
          </p:cNvPr>
          <p:cNvPicPr>
            <a:picLocks noChangeAspect="1"/>
          </p:cNvPicPr>
          <p:nvPr/>
        </p:nvPicPr>
        <p:blipFill>
          <a:blip r:embed="rId4"/>
          <a:stretch>
            <a:fillRect/>
          </a:stretch>
        </p:blipFill>
        <p:spPr>
          <a:xfrm>
            <a:off x="2862624" y="2027306"/>
            <a:ext cx="1511057" cy="4204679"/>
          </a:xfrm>
          <a:prstGeom prst="rect">
            <a:avLst/>
          </a:prstGeom>
        </p:spPr>
      </p:pic>
      <p:sp>
        <p:nvSpPr>
          <p:cNvPr id="4" name="Text Placeholder 3"/>
          <p:cNvSpPr>
            <a:spLocks noGrp="1"/>
          </p:cNvSpPr>
          <p:nvPr>
            <p:ph sz="quarter" idx="4"/>
          </p:nvPr>
        </p:nvSpPr>
        <p:spPr>
          <a:xfrm>
            <a:off x="4645025" y="1535113"/>
            <a:ext cx="4041775" cy="4591050"/>
          </a:xfrm>
        </p:spPr>
        <p:txBody>
          <a:bodyPr>
            <a:normAutofit/>
          </a:bodyPr>
          <a:lstStyle/>
          <a:p>
            <a:pPr marL="285750" indent="-285750">
              <a:buFont typeface="Arial" pitchFamily="34" charset="0"/>
              <a:buChar char="•"/>
            </a:pPr>
            <a:r>
              <a:rPr lang="en-US" sz="2000" dirty="0">
                <a:solidFill>
                  <a:schemeClr val="tx1"/>
                </a:solidFill>
              </a:rPr>
              <a:t>Formatting Instructions that help all readers make sense of documents (predetermined formatting characteristics for text)</a:t>
            </a:r>
          </a:p>
          <a:p>
            <a:pPr marL="285750" indent="-285750">
              <a:buFont typeface="Arial" pitchFamily="34" charset="0"/>
              <a:buChar char="•"/>
            </a:pPr>
            <a:r>
              <a:rPr lang="en-US" sz="2000" dirty="0">
                <a:solidFill>
                  <a:schemeClr val="tx1"/>
                </a:solidFill>
              </a:rPr>
              <a:t>Styles Add Structure</a:t>
            </a:r>
          </a:p>
          <a:p>
            <a:pPr marL="285750" indent="-285750">
              <a:buFont typeface="Arial" pitchFamily="34" charset="0"/>
              <a:buChar char="•"/>
            </a:pPr>
            <a:r>
              <a:rPr lang="en-US" sz="2000" dirty="0">
                <a:solidFill>
                  <a:schemeClr val="tx1"/>
                </a:solidFill>
              </a:rPr>
              <a:t>Formatting: Font Type, Size, spacing, indentation, color, Purpose: Heading, Paragraph, List</a:t>
            </a:r>
          </a:p>
          <a:p>
            <a:pPr marL="285750" indent="-285750">
              <a:buFont typeface="Arial" pitchFamily="34" charset="0"/>
              <a:buChar char="•"/>
            </a:pPr>
            <a:r>
              <a:rPr lang="en-US" sz="2000" dirty="0">
                <a:solidFill>
                  <a:schemeClr val="tx1"/>
                </a:solidFill>
              </a:rPr>
              <a:t>Paragraph </a:t>
            </a:r>
            <a:r>
              <a:rPr lang="en-US" sz="2000" dirty="0"/>
              <a:t>¶.</a:t>
            </a:r>
            <a:r>
              <a:rPr lang="en-US" sz="2000" dirty="0">
                <a:solidFill>
                  <a:schemeClr val="tx1"/>
                </a:solidFill>
              </a:rPr>
              <a:t>, Character </a:t>
            </a:r>
            <a:r>
              <a:rPr lang="en-US" u="sng" dirty="0"/>
              <a:t>a</a:t>
            </a:r>
            <a:r>
              <a:rPr lang="en-US" sz="2000" dirty="0">
                <a:solidFill>
                  <a:schemeClr val="tx1"/>
                </a:solidFill>
              </a:rPr>
              <a:t> (no indentation, alignment options), Linked </a:t>
            </a:r>
            <a:r>
              <a:rPr lang="en-US" sz="2000" dirty="0"/>
              <a:t>: ¶a </a:t>
            </a:r>
            <a:r>
              <a:rPr lang="en-US" sz="2000" dirty="0">
                <a:solidFill>
                  <a:schemeClr val="tx1"/>
                </a:solidFill>
              </a:rPr>
              <a:t>(both)</a:t>
            </a:r>
          </a:p>
          <a:p>
            <a:pPr marL="285750" indent="-285750">
              <a:buFont typeface="Arial" pitchFamily="34" charset="0"/>
              <a:buChar char="•"/>
            </a:pPr>
            <a:r>
              <a:rPr lang="en-US" sz="2000" dirty="0">
                <a:solidFill>
                  <a:schemeClr val="tx1"/>
                </a:solidFill>
              </a:rPr>
              <a:t>Home Tab &gt; Styles Group</a:t>
            </a:r>
          </a:p>
          <a:p>
            <a:pPr marL="285750" indent="-285750">
              <a:buFont typeface="Arial" pitchFamily="34" charset="0"/>
              <a:buChar char="•"/>
            </a:pPr>
            <a:endParaRPr lang="en-US" sz="1800" dirty="0">
              <a:solidFill>
                <a:schemeClr val="tx1"/>
              </a:solidFill>
            </a:endParaRPr>
          </a:p>
        </p:txBody>
      </p:sp>
    </p:spTree>
    <p:extLst>
      <p:ext uri="{BB962C8B-B14F-4D97-AF65-F5344CB8AC3E}">
        <p14:creationId xmlns:p14="http://schemas.microsoft.com/office/powerpoint/2010/main" val="40676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Style Types</a:t>
            </a:r>
          </a:p>
        </p:txBody>
      </p:sp>
      <p:sp>
        <p:nvSpPr>
          <p:cNvPr id="4" name="Content Placeholder 3"/>
          <p:cNvSpPr>
            <a:spLocks noGrp="1"/>
          </p:cNvSpPr>
          <p:nvPr>
            <p:ph idx="1"/>
          </p:nvPr>
        </p:nvSpPr>
        <p:spPr/>
        <p:txBody>
          <a:bodyPr>
            <a:normAutofit fontScale="77500" lnSpcReduction="20000"/>
          </a:bodyPr>
          <a:lstStyle/>
          <a:p>
            <a:r>
              <a:rPr lang="en-US" dirty="0">
                <a:solidFill>
                  <a:schemeClr val="tx1"/>
                </a:solidFill>
              </a:rPr>
              <a:t>Character, Paragraph, Character &amp; Paragraph (linked)</a:t>
            </a:r>
          </a:p>
          <a:p>
            <a:pPr lvl="1"/>
            <a:r>
              <a:rPr lang="en-US" dirty="0">
                <a:solidFill>
                  <a:schemeClr val="tx1"/>
                </a:solidFill>
              </a:rPr>
              <a:t>Heading Styles </a:t>
            </a:r>
          </a:p>
          <a:p>
            <a:pPr lvl="1"/>
            <a:r>
              <a:rPr lang="en-US" dirty="0">
                <a:solidFill>
                  <a:schemeClr val="tx1"/>
                </a:solidFill>
              </a:rPr>
              <a:t>Body Text</a:t>
            </a:r>
          </a:p>
          <a:p>
            <a:pPr lvl="1"/>
            <a:r>
              <a:rPr lang="en-US" dirty="0">
                <a:solidFill>
                  <a:schemeClr val="tx1"/>
                </a:solidFill>
              </a:rPr>
              <a:t>Bolding/Italics</a:t>
            </a:r>
          </a:p>
          <a:p>
            <a:r>
              <a:rPr lang="en-US" dirty="0">
                <a:solidFill>
                  <a:schemeClr val="tx1"/>
                </a:solidFill>
              </a:rPr>
              <a:t>List Styles: list appearance</a:t>
            </a:r>
          </a:p>
          <a:p>
            <a:pPr lvl="1"/>
            <a:r>
              <a:rPr lang="en-US" dirty="0">
                <a:solidFill>
                  <a:schemeClr val="tx1"/>
                </a:solidFill>
              </a:rPr>
              <a:t>Bulleted Lists</a:t>
            </a:r>
          </a:p>
          <a:p>
            <a:pPr lvl="1"/>
            <a:r>
              <a:rPr lang="en-US" dirty="0">
                <a:solidFill>
                  <a:schemeClr val="tx1"/>
                </a:solidFill>
              </a:rPr>
              <a:t>Numbered Lists</a:t>
            </a:r>
          </a:p>
          <a:p>
            <a:pPr lvl="1"/>
            <a:r>
              <a:rPr lang="en-US" dirty="0">
                <a:solidFill>
                  <a:schemeClr val="tx1"/>
                </a:solidFill>
              </a:rPr>
              <a:t>Indented lists</a:t>
            </a:r>
          </a:p>
          <a:p>
            <a:r>
              <a:rPr lang="en-US" dirty="0">
                <a:solidFill>
                  <a:schemeClr val="tx1"/>
                </a:solidFill>
              </a:rPr>
              <a:t>Table Styles: table appearance</a:t>
            </a:r>
          </a:p>
          <a:p>
            <a:pPr lvl="1"/>
            <a:r>
              <a:rPr lang="en-US" dirty="0">
                <a:solidFill>
                  <a:schemeClr val="tx1"/>
                </a:solidFill>
              </a:rPr>
              <a:t>Data Table</a:t>
            </a:r>
          </a:p>
          <a:p>
            <a:pPr lvl="1"/>
            <a:r>
              <a:rPr lang="en-US" dirty="0">
                <a:solidFill>
                  <a:schemeClr val="tx1"/>
                </a:solidFill>
              </a:rPr>
              <a:t>TOC</a:t>
            </a:r>
          </a:p>
          <a:p>
            <a:pPr lvl="1"/>
            <a:endParaRPr lang="en-US" dirty="0">
              <a:solidFill>
                <a:schemeClr val="tx1"/>
              </a:solidFill>
            </a:endParaRPr>
          </a:p>
          <a:p>
            <a:endParaRPr lang="en-US" dirty="0"/>
          </a:p>
        </p:txBody>
      </p:sp>
      <p:pic>
        <p:nvPicPr>
          <p:cNvPr id="2" name="Picture 2" descr="Heading Styles in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898" y="2041776"/>
            <a:ext cx="165735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descr="Character Styles in Word">
            <a:extLst>
              <a:ext uri="{FF2B5EF4-FFF2-40B4-BE49-F238E27FC236}">
                <a16:creationId xmlns:a16="http://schemas.microsoft.com/office/drawing/2014/main" id="{85014CB4-5B9E-2B48-AC28-FF4943F81F44}"/>
              </a:ext>
            </a:extLst>
          </p:cNvPr>
          <p:cNvGrpSpPr/>
          <p:nvPr/>
        </p:nvGrpSpPr>
        <p:grpSpPr>
          <a:xfrm>
            <a:off x="6324600" y="1966119"/>
            <a:ext cx="1638300" cy="1071562"/>
            <a:chOff x="5600700" y="2057400"/>
            <a:chExt cx="1638300" cy="107156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57400"/>
              <a:ext cx="1600200" cy="219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2390775"/>
              <a:ext cx="1638300" cy="247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2814637"/>
              <a:ext cx="162877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descr="List Styles in Wo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5734" y="3138738"/>
            <a:ext cx="1600200" cy="885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Table of contents styles in Wo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2700" y="4076950"/>
            <a:ext cx="1619250" cy="86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324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F31B-C768-4249-BF8B-A7DAB5A3C520}"/>
              </a:ext>
            </a:extLst>
          </p:cNvPr>
          <p:cNvSpPr>
            <a:spLocks noGrp="1"/>
          </p:cNvSpPr>
          <p:nvPr>
            <p:ph type="title"/>
          </p:nvPr>
        </p:nvSpPr>
        <p:spPr/>
        <p:txBody>
          <a:bodyPr/>
          <a:lstStyle/>
          <a:p>
            <a:r>
              <a:rPr lang="en-US" dirty="0"/>
              <a:t>Why are Styles Important?</a:t>
            </a:r>
          </a:p>
        </p:txBody>
      </p:sp>
      <p:sp>
        <p:nvSpPr>
          <p:cNvPr id="4" name="Content Placeholder 3">
            <a:extLst>
              <a:ext uri="{FF2B5EF4-FFF2-40B4-BE49-F238E27FC236}">
                <a16:creationId xmlns:a16="http://schemas.microsoft.com/office/drawing/2014/main" id="{1AAE9D57-5A04-F24A-9A89-7299E070C7F7}"/>
              </a:ext>
            </a:extLst>
          </p:cNvPr>
          <p:cNvSpPr>
            <a:spLocks noGrp="1"/>
          </p:cNvSpPr>
          <p:nvPr>
            <p:ph idx="1"/>
          </p:nvPr>
        </p:nvSpPr>
        <p:spPr/>
        <p:txBody>
          <a:bodyPr>
            <a:normAutofit fontScale="92500" lnSpcReduction="20000"/>
          </a:bodyPr>
          <a:lstStyle/>
          <a:p>
            <a:r>
              <a:rPr lang="en-US" dirty="0"/>
              <a:t>Necessary for structure, they mark up a document to define the elements that it contains: </a:t>
            </a:r>
          </a:p>
          <a:p>
            <a:pPr lvl="1"/>
            <a:r>
              <a:rPr lang="en-US" dirty="0"/>
              <a:t>titles, headings, subheadings, paragraphs, lists, tables, headers, among others. </a:t>
            </a:r>
          </a:p>
          <a:p>
            <a:r>
              <a:rPr lang="en-US" dirty="0"/>
              <a:t>Modify existing styles or create your own based on your formatting preferences.</a:t>
            </a:r>
          </a:p>
          <a:p>
            <a:r>
              <a:rPr lang="en-US" dirty="0"/>
              <a:t>Provides an organized structure that is easily read by all users including individuals that use </a:t>
            </a:r>
            <a:r>
              <a:rPr lang="en-US" u="sng" dirty="0">
                <a:hlinkClick r:id="rId2"/>
              </a:rPr>
              <a:t>assistive technologies like screen readers</a:t>
            </a:r>
            <a:endParaRPr lang="en-US" u="sng" dirty="0"/>
          </a:p>
          <a:p>
            <a:r>
              <a:rPr lang="en-US" dirty="0"/>
              <a:t>Automates formatting process</a:t>
            </a:r>
          </a:p>
          <a:p>
            <a:endParaRPr lang="en-US" dirty="0"/>
          </a:p>
        </p:txBody>
      </p:sp>
    </p:spTree>
    <p:extLst>
      <p:ext uri="{BB962C8B-B14F-4D97-AF65-F5344CB8AC3E}">
        <p14:creationId xmlns:p14="http://schemas.microsoft.com/office/powerpoint/2010/main" val="148460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25F3-76D5-BD47-8B27-4BECF68AB620}"/>
              </a:ext>
            </a:extLst>
          </p:cNvPr>
          <p:cNvSpPr>
            <a:spLocks noGrp="1"/>
          </p:cNvSpPr>
          <p:nvPr>
            <p:ph type="title"/>
          </p:nvPr>
        </p:nvSpPr>
        <p:spPr/>
        <p:txBody>
          <a:bodyPr>
            <a:normAutofit fontScale="90000"/>
          </a:bodyPr>
          <a:lstStyle/>
          <a:p>
            <a:r>
              <a:rPr lang="en-US" dirty="0"/>
              <a:t>Elements for an Accessible Document (1 of 2)</a:t>
            </a:r>
          </a:p>
        </p:txBody>
      </p:sp>
      <p:sp>
        <p:nvSpPr>
          <p:cNvPr id="3" name="Content Placeholder 2">
            <a:extLst>
              <a:ext uri="{FF2B5EF4-FFF2-40B4-BE49-F238E27FC236}">
                <a16:creationId xmlns:a16="http://schemas.microsoft.com/office/drawing/2014/main" id="{00D4769E-47FE-3041-B291-530C697ACC1C}"/>
              </a:ext>
            </a:extLst>
          </p:cNvPr>
          <p:cNvSpPr>
            <a:spLocks noGrp="1"/>
          </p:cNvSpPr>
          <p:nvPr>
            <p:ph idx="1"/>
          </p:nvPr>
        </p:nvSpPr>
        <p:spPr/>
        <p:txBody>
          <a:bodyPr>
            <a:normAutofit/>
          </a:bodyPr>
          <a:lstStyle/>
          <a:p>
            <a:r>
              <a:rPr lang="en-US" dirty="0"/>
              <a:t>Styles and Formatting for document structure,</a:t>
            </a:r>
          </a:p>
          <a:p>
            <a:r>
              <a:rPr lang="en-US" dirty="0"/>
              <a:t>Alternative Text for Images,</a:t>
            </a:r>
          </a:p>
          <a:p>
            <a:r>
              <a:rPr lang="en-US" dirty="0"/>
              <a:t>Descriptive Labels for Links,</a:t>
            </a:r>
          </a:p>
          <a:p>
            <a:r>
              <a:rPr lang="en-US" dirty="0"/>
              <a:t>Simple Tables with Table Headers that are identified,</a:t>
            </a:r>
          </a:p>
          <a:p>
            <a:endParaRPr lang="en-US" dirty="0"/>
          </a:p>
          <a:p>
            <a:endParaRPr lang="en-US" dirty="0"/>
          </a:p>
        </p:txBody>
      </p:sp>
    </p:spTree>
    <p:extLst>
      <p:ext uri="{BB962C8B-B14F-4D97-AF65-F5344CB8AC3E}">
        <p14:creationId xmlns:p14="http://schemas.microsoft.com/office/powerpoint/2010/main" val="2681192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F60165D-DC99-468B-9E89-F8D6EF61EC9E}"/>
              </a:ext>
            </a:extLst>
          </p:cNvPr>
          <p:cNvSpPr>
            <a:spLocks noGrp="1"/>
          </p:cNvSpPr>
          <p:nvPr>
            <p:ph type="title"/>
          </p:nvPr>
        </p:nvSpPr>
        <p:spPr/>
        <p:txBody>
          <a:bodyPr>
            <a:normAutofit fontScale="90000"/>
          </a:bodyPr>
          <a:lstStyle/>
          <a:p>
            <a:r>
              <a:rPr lang="en-US" altLang="en-US" dirty="0"/>
              <a:t>When are Styles and Formatting Needed?</a:t>
            </a:r>
          </a:p>
        </p:txBody>
      </p:sp>
      <p:sp>
        <p:nvSpPr>
          <p:cNvPr id="17411" name="Content Placeholder 2">
            <a:extLst>
              <a:ext uri="{FF2B5EF4-FFF2-40B4-BE49-F238E27FC236}">
                <a16:creationId xmlns:a16="http://schemas.microsoft.com/office/drawing/2014/main" id="{549F233C-AD80-4AA1-BCB4-12BA1513E717}"/>
              </a:ext>
            </a:extLst>
          </p:cNvPr>
          <p:cNvSpPr>
            <a:spLocks noGrp="1"/>
          </p:cNvSpPr>
          <p:nvPr>
            <p:ph idx="1"/>
          </p:nvPr>
        </p:nvSpPr>
        <p:spPr/>
        <p:txBody>
          <a:bodyPr>
            <a:normAutofit fontScale="92500" lnSpcReduction="20000"/>
          </a:bodyPr>
          <a:lstStyle/>
          <a:p>
            <a:r>
              <a:rPr lang="en-US" altLang="en-US" dirty="0"/>
              <a:t>Apply Heading Styles to:</a:t>
            </a:r>
          </a:p>
          <a:p>
            <a:pPr lvl="1"/>
            <a:r>
              <a:rPr lang="en-US" altLang="en-US" dirty="0"/>
              <a:t>Main Title</a:t>
            </a:r>
          </a:p>
          <a:p>
            <a:pPr lvl="1"/>
            <a:r>
              <a:rPr lang="en-US" altLang="en-US" dirty="0"/>
              <a:t>Section Titles</a:t>
            </a:r>
          </a:p>
          <a:p>
            <a:pPr lvl="1"/>
            <a:r>
              <a:rPr lang="en-US" altLang="en-US" dirty="0"/>
              <a:t>Anything that would appear on a TOC</a:t>
            </a:r>
          </a:p>
          <a:p>
            <a:pPr lvl="1"/>
            <a:r>
              <a:rPr lang="en-US" altLang="en-US" dirty="0"/>
              <a:t>Manage Spacing between content (paragraph spacing options)</a:t>
            </a:r>
          </a:p>
          <a:p>
            <a:r>
              <a:rPr lang="en-US" altLang="en-US" dirty="0"/>
              <a:t>Use </a:t>
            </a:r>
            <a:r>
              <a:rPr lang="en-US" altLang="en-US" b="1" dirty="0"/>
              <a:t>Styles Group </a:t>
            </a:r>
            <a:r>
              <a:rPr lang="en-US" altLang="en-US" dirty="0"/>
              <a:t>to format Headings</a:t>
            </a:r>
          </a:p>
          <a:p>
            <a:pPr lvl="1"/>
            <a:r>
              <a:rPr lang="en-US" altLang="en-US" dirty="0"/>
              <a:t>Direct formatting via Paragraph Group adds the look but not the underlying structure!</a:t>
            </a:r>
          </a:p>
          <a:p>
            <a:r>
              <a:rPr lang="en-US" altLang="en-US" dirty="0"/>
              <a:t>Format lists via Paragraph or Styles group</a:t>
            </a:r>
          </a:p>
        </p:txBody>
      </p:sp>
    </p:spTree>
    <p:extLst>
      <p:ext uri="{BB962C8B-B14F-4D97-AF65-F5344CB8AC3E}">
        <p14:creationId xmlns:p14="http://schemas.microsoft.com/office/powerpoint/2010/main" val="1758142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B5182-F017-8B49-8FD8-7CCE49C3027D}"/>
              </a:ext>
            </a:extLst>
          </p:cNvPr>
          <p:cNvSpPr>
            <a:spLocks noGrp="1"/>
          </p:cNvSpPr>
          <p:nvPr>
            <p:ph type="title"/>
          </p:nvPr>
        </p:nvSpPr>
        <p:spPr/>
        <p:txBody>
          <a:bodyPr/>
          <a:lstStyle/>
          <a:p>
            <a:r>
              <a:rPr lang="en-US" dirty="0"/>
              <a:t>Direct vs Styles Formatting</a:t>
            </a:r>
          </a:p>
        </p:txBody>
      </p:sp>
      <p:pic>
        <p:nvPicPr>
          <p:cNvPr id="9" name="Picture 8" descr="Direct formatting is applied via Font group whereas styles are added via Styles pane">
            <a:extLst>
              <a:ext uri="{FF2B5EF4-FFF2-40B4-BE49-F238E27FC236}">
                <a16:creationId xmlns:a16="http://schemas.microsoft.com/office/drawing/2014/main" id="{6C8341A0-DC93-AE40-9CC7-97AE8E30FFC5}"/>
              </a:ext>
            </a:extLst>
          </p:cNvPr>
          <p:cNvPicPr>
            <a:picLocks noChangeAspect="1"/>
          </p:cNvPicPr>
          <p:nvPr/>
        </p:nvPicPr>
        <p:blipFill>
          <a:blip r:embed="rId3"/>
          <a:stretch>
            <a:fillRect/>
          </a:stretch>
        </p:blipFill>
        <p:spPr>
          <a:xfrm>
            <a:off x="0" y="1169123"/>
            <a:ext cx="9144000" cy="1491574"/>
          </a:xfrm>
          <a:prstGeom prst="rect">
            <a:avLst/>
          </a:prstGeom>
          <a:ln>
            <a:solidFill>
              <a:srgbClr val="000000"/>
            </a:solidFill>
          </a:ln>
        </p:spPr>
      </p:pic>
      <p:sp>
        <p:nvSpPr>
          <p:cNvPr id="5" name="Text Placeholder 4">
            <a:extLst>
              <a:ext uri="{FF2B5EF4-FFF2-40B4-BE49-F238E27FC236}">
                <a16:creationId xmlns:a16="http://schemas.microsoft.com/office/drawing/2014/main" id="{5B05DC01-F6CF-B94A-ACF8-5B1FA5FC6E33}"/>
              </a:ext>
            </a:extLst>
          </p:cNvPr>
          <p:cNvSpPr>
            <a:spLocks noGrp="1"/>
          </p:cNvSpPr>
          <p:nvPr>
            <p:ph type="body" idx="1"/>
          </p:nvPr>
        </p:nvSpPr>
        <p:spPr>
          <a:xfrm>
            <a:off x="384176" y="2720859"/>
            <a:ext cx="4187825" cy="497272"/>
          </a:xfrm>
        </p:spPr>
        <p:txBody>
          <a:bodyPr>
            <a:normAutofit fontScale="92500" lnSpcReduction="20000"/>
          </a:bodyPr>
          <a:lstStyle/>
          <a:p>
            <a:r>
              <a:rPr lang="en-US" dirty="0"/>
              <a:t>Direct Formatting: Font Group</a:t>
            </a:r>
          </a:p>
        </p:txBody>
      </p:sp>
      <p:sp>
        <p:nvSpPr>
          <p:cNvPr id="6" name="Content Placeholder 5">
            <a:extLst>
              <a:ext uri="{FF2B5EF4-FFF2-40B4-BE49-F238E27FC236}">
                <a16:creationId xmlns:a16="http://schemas.microsoft.com/office/drawing/2014/main" id="{4E7B3F6B-B322-354E-8FDC-F9C889D0A899}"/>
              </a:ext>
            </a:extLst>
          </p:cNvPr>
          <p:cNvSpPr>
            <a:spLocks noGrp="1"/>
          </p:cNvSpPr>
          <p:nvPr>
            <p:ph sz="half" idx="2"/>
          </p:nvPr>
        </p:nvSpPr>
        <p:spPr>
          <a:xfrm>
            <a:off x="384176" y="3218131"/>
            <a:ext cx="4040188" cy="2514481"/>
          </a:xfrm>
        </p:spPr>
        <p:txBody>
          <a:bodyPr>
            <a:normAutofit fontScale="92500" lnSpcReduction="10000"/>
          </a:bodyPr>
          <a:lstStyle/>
          <a:p>
            <a:r>
              <a:rPr lang="en-US" dirty="0"/>
              <a:t>Content not accessible to screen readers</a:t>
            </a:r>
          </a:p>
          <a:p>
            <a:r>
              <a:rPr lang="en-US" dirty="0"/>
              <a:t>Can’t create a TOC</a:t>
            </a:r>
          </a:p>
          <a:p>
            <a:r>
              <a:rPr lang="en-US" dirty="0"/>
              <a:t>Need to format individual elements one by one</a:t>
            </a:r>
          </a:p>
        </p:txBody>
      </p:sp>
      <p:sp>
        <p:nvSpPr>
          <p:cNvPr id="7" name="Text Placeholder 6">
            <a:extLst>
              <a:ext uri="{FF2B5EF4-FFF2-40B4-BE49-F238E27FC236}">
                <a16:creationId xmlns:a16="http://schemas.microsoft.com/office/drawing/2014/main" id="{ACE0366E-40E7-3B43-A872-08BD52A208DD}"/>
              </a:ext>
            </a:extLst>
          </p:cNvPr>
          <p:cNvSpPr>
            <a:spLocks noGrp="1"/>
          </p:cNvSpPr>
          <p:nvPr>
            <p:ph type="body" sz="quarter" idx="3"/>
          </p:nvPr>
        </p:nvSpPr>
        <p:spPr>
          <a:xfrm>
            <a:off x="4645025" y="2827650"/>
            <a:ext cx="4041775" cy="390481"/>
          </a:xfrm>
        </p:spPr>
        <p:txBody>
          <a:bodyPr>
            <a:normAutofit fontScale="92500" lnSpcReduction="20000"/>
          </a:bodyPr>
          <a:lstStyle/>
          <a:p>
            <a:r>
              <a:rPr lang="en-US" dirty="0"/>
              <a:t>Styles Formatting: Styles Pane</a:t>
            </a:r>
          </a:p>
        </p:txBody>
      </p:sp>
      <p:sp>
        <p:nvSpPr>
          <p:cNvPr id="8" name="Content Placeholder 7">
            <a:extLst>
              <a:ext uri="{FF2B5EF4-FFF2-40B4-BE49-F238E27FC236}">
                <a16:creationId xmlns:a16="http://schemas.microsoft.com/office/drawing/2014/main" id="{5AED8056-073A-2A46-AB86-6F5D8C147385}"/>
              </a:ext>
            </a:extLst>
          </p:cNvPr>
          <p:cNvSpPr>
            <a:spLocks noGrp="1"/>
          </p:cNvSpPr>
          <p:nvPr>
            <p:ph sz="quarter" idx="4"/>
          </p:nvPr>
        </p:nvSpPr>
        <p:spPr>
          <a:xfrm>
            <a:off x="4718049" y="3218132"/>
            <a:ext cx="4041775" cy="2514480"/>
          </a:xfrm>
        </p:spPr>
        <p:txBody>
          <a:bodyPr>
            <a:normAutofit fontScale="92500" lnSpcReduction="10000"/>
          </a:bodyPr>
          <a:lstStyle/>
          <a:p>
            <a:r>
              <a:rPr lang="en-US" dirty="0"/>
              <a:t>Make Document Accessible</a:t>
            </a:r>
          </a:p>
          <a:p>
            <a:r>
              <a:rPr lang="en-US" dirty="0"/>
              <a:t>Provide Structure</a:t>
            </a:r>
          </a:p>
          <a:p>
            <a:r>
              <a:rPr lang="en-US" dirty="0"/>
              <a:t>Quicker navigation to sections of document</a:t>
            </a:r>
          </a:p>
          <a:p>
            <a:r>
              <a:rPr lang="en-US" dirty="0"/>
              <a:t>Retain document structure when exporting into other formats e.g. PDF</a:t>
            </a:r>
          </a:p>
        </p:txBody>
      </p:sp>
    </p:spTree>
    <p:extLst>
      <p:ext uri="{BB962C8B-B14F-4D97-AF65-F5344CB8AC3E}">
        <p14:creationId xmlns:p14="http://schemas.microsoft.com/office/powerpoint/2010/main" val="4175772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77B7-4A3A-8E4D-9310-62028E2BFEA6}"/>
              </a:ext>
            </a:extLst>
          </p:cNvPr>
          <p:cNvSpPr>
            <a:spLocks noGrp="1"/>
          </p:cNvSpPr>
          <p:nvPr>
            <p:ph type="title"/>
          </p:nvPr>
        </p:nvSpPr>
        <p:spPr/>
        <p:txBody>
          <a:bodyPr/>
          <a:lstStyle/>
          <a:p>
            <a:r>
              <a:rPr lang="en-US" dirty="0"/>
              <a:t>How to Show All Styles Available?</a:t>
            </a:r>
          </a:p>
        </p:txBody>
      </p:sp>
      <p:sp>
        <p:nvSpPr>
          <p:cNvPr id="5" name="Text Placeholder 4">
            <a:extLst>
              <a:ext uri="{FF2B5EF4-FFF2-40B4-BE49-F238E27FC236}">
                <a16:creationId xmlns:a16="http://schemas.microsoft.com/office/drawing/2014/main" id="{686E881D-9517-184F-9C72-4483A8E5C337}"/>
              </a:ext>
            </a:extLst>
          </p:cNvPr>
          <p:cNvSpPr>
            <a:spLocks noGrp="1"/>
          </p:cNvSpPr>
          <p:nvPr>
            <p:ph type="body" idx="1"/>
          </p:nvPr>
        </p:nvSpPr>
        <p:spPr/>
        <p:txBody>
          <a:bodyPr/>
          <a:lstStyle/>
          <a:p>
            <a:r>
              <a:rPr lang="en-US" dirty="0"/>
              <a:t>Windows	</a:t>
            </a:r>
          </a:p>
        </p:txBody>
      </p:sp>
      <p:sp>
        <p:nvSpPr>
          <p:cNvPr id="6" name="Content Placeholder 5">
            <a:extLst>
              <a:ext uri="{FF2B5EF4-FFF2-40B4-BE49-F238E27FC236}">
                <a16:creationId xmlns:a16="http://schemas.microsoft.com/office/drawing/2014/main" id="{015A926F-2379-EE45-9292-00C72E07C57E}"/>
              </a:ext>
            </a:extLst>
          </p:cNvPr>
          <p:cNvSpPr>
            <a:spLocks noGrp="1"/>
          </p:cNvSpPr>
          <p:nvPr>
            <p:ph sz="half" idx="2"/>
          </p:nvPr>
        </p:nvSpPr>
        <p:spPr/>
        <p:txBody>
          <a:bodyPr>
            <a:normAutofit fontScale="85000" lnSpcReduction="20000"/>
          </a:bodyPr>
          <a:lstStyle/>
          <a:p>
            <a:pPr lvl="0"/>
            <a:r>
              <a:rPr lang="en-US" dirty="0"/>
              <a:t>From Home Tab, locate "Styles" Group and from lower right corner, click the Styles Task Pane launcher button</a:t>
            </a:r>
          </a:p>
          <a:p>
            <a:pPr lvl="0"/>
            <a:r>
              <a:rPr lang="en-US" dirty="0"/>
              <a:t>The Styles Task Pane will display on your Screen. </a:t>
            </a:r>
          </a:p>
          <a:p>
            <a:r>
              <a:rPr lang="en-US" dirty="0"/>
              <a:t>To open All Styles, click the </a:t>
            </a:r>
            <a:r>
              <a:rPr lang="en-US" b="1" dirty="0"/>
              <a:t>Options</a:t>
            </a:r>
            <a:r>
              <a:rPr lang="en-US" dirty="0"/>
              <a:t> link on the Styles Task Pane. The </a:t>
            </a:r>
            <a:r>
              <a:rPr lang="en-US" b="1" dirty="0"/>
              <a:t>Style Pane Options</a:t>
            </a:r>
            <a:r>
              <a:rPr lang="en-US" dirty="0"/>
              <a:t> window displays.  </a:t>
            </a:r>
          </a:p>
          <a:p>
            <a:r>
              <a:rPr lang="en-US" dirty="0"/>
              <a:t>Under "</a:t>
            </a:r>
            <a:r>
              <a:rPr lang="en-US" b="1" dirty="0"/>
              <a:t>Select Styles to Show</a:t>
            </a:r>
            <a:r>
              <a:rPr lang="en-US" dirty="0"/>
              <a:t>" select the drop-down button and choose "</a:t>
            </a:r>
            <a:r>
              <a:rPr lang="en-US" b="1" dirty="0"/>
              <a:t>All Styles</a:t>
            </a:r>
            <a:r>
              <a:rPr lang="en-US" dirty="0"/>
              <a:t>". </a:t>
            </a:r>
          </a:p>
          <a:p>
            <a:r>
              <a:rPr lang="en-US" dirty="0"/>
              <a:t>Click </a:t>
            </a:r>
            <a:r>
              <a:rPr lang="en-US" b="1" dirty="0"/>
              <a:t>OK</a:t>
            </a:r>
            <a:r>
              <a:rPr lang="en-US" dirty="0"/>
              <a:t> button to save options. </a:t>
            </a:r>
          </a:p>
          <a:p>
            <a:endParaRPr lang="en-US" dirty="0"/>
          </a:p>
        </p:txBody>
      </p:sp>
      <p:sp>
        <p:nvSpPr>
          <p:cNvPr id="7" name="Text Placeholder 6">
            <a:extLst>
              <a:ext uri="{FF2B5EF4-FFF2-40B4-BE49-F238E27FC236}">
                <a16:creationId xmlns:a16="http://schemas.microsoft.com/office/drawing/2014/main" id="{9B67643F-E39A-5A4E-9BD1-8FA08F84C921}"/>
              </a:ext>
            </a:extLst>
          </p:cNvPr>
          <p:cNvSpPr>
            <a:spLocks noGrp="1"/>
          </p:cNvSpPr>
          <p:nvPr>
            <p:ph type="body" sz="quarter" idx="3"/>
          </p:nvPr>
        </p:nvSpPr>
        <p:spPr/>
        <p:txBody>
          <a:bodyPr/>
          <a:lstStyle/>
          <a:p>
            <a:r>
              <a:rPr lang="en-US" dirty="0"/>
              <a:t>Mac</a:t>
            </a:r>
          </a:p>
        </p:txBody>
      </p:sp>
      <p:sp>
        <p:nvSpPr>
          <p:cNvPr id="8" name="Content Placeholder 7">
            <a:extLst>
              <a:ext uri="{FF2B5EF4-FFF2-40B4-BE49-F238E27FC236}">
                <a16:creationId xmlns:a16="http://schemas.microsoft.com/office/drawing/2014/main" id="{3D99148B-8E74-4145-AA21-F271B3322534}"/>
              </a:ext>
            </a:extLst>
          </p:cNvPr>
          <p:cNvSpPr>
            <a:spLocks noGrp="1"/>
          </p:cNvSpPr>
          <p:nvPr>
            <p:ph sz="quarter" idx="4"/>
          </p:nvPr>
        </p:nvSpPr>
        <p:spPr/>
        <p:txBody>
          <a:bodyPr>
            <a:normAutofit fontScale="85000" lnSpcReduction="20000"/>
          </a:bodyPr>
          <a:lstStyle/>
          <a:p>
            <a:r>
              <a:rPr lang="en-US" dirty="0"/>
              <a:t>Open your Word document and go to the Home Tab.</a:t>
            </a:r>
          </a:p>
          <a:p>
            <a:r>
              <a:rPr lang="en-US" dirty="0"/>
              <a:t>Locate the Styles pane and select it.</a:t>
            </a:r>
          </a:p>
          <a:p>
            <a:r>
              <a:rPr lang="en-US" dirty="0"/>
              <a:t>The Styles Task Pane will display on your Screen. </a:t>
            </a:r>
          </a:p>
          <a:p>
            <a:r>
              <a:rPr lang="en-US" dirty="0"/>
              <a:t>On the Styles pane, select “</a:t>
            </a:r>
            <a:r>
              <a:rPr lang="en-US" b="1" dirty="0"/>
              <a:t>All Styles</a:t>
            </a:r>
            <a:r>
              <a:rPr lang="en-US" dirty="0"/>
              <a:t>” from List drop down menu.</a:t>
            </a:r>
          </a:p>
          <a:p>
            <a:endParaRPr lang="en-US" dirty="0"/>
          </a:p>
        </p:txBody>
      </p:sp>
    </p:spTree>
    <p:extLst>
      <p:ext uri="{BB962C8B-B14F-4D97-AF65-F5344CB8AC3E}">
        <p14:creationId xmlns:p14="http://schemas.microsoft.com/office/powerpoint/2010/main" val="2641681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DB47-43EE-B74C-BDE0-DF9B1859F34E}"/>
              </a:ext>
            </a:extLst>
          </p:cNvPr>
          <p:cNvSpPr>
            <a:spLocks noGrp="1"/>
          </p:cNvSpPr>
          <p:nvPr>
            <p:ph type="title"/>
          </p:nvPr>
        </p:nvSpPr>
        <p:spPr/>
        <p:txBody>
          <a:bodyPr>
            <a:normAutofit fontScale="90000"/>
          </a:bodyPr>
          <a:lstStyle/>
          <a:p>
            <a:r>
              <a:rPr lang="en-US" dirty="0"/>
              <a:t>Showing All Styles in Word for Windows and Mac</a:t>
            </a:r>
          </a:p>
        </p:txBody>
      </p:sp>
      <p:sp>
        <p:nvSpPr>
          <p:cNvPr id="3" name="Text Placeholder 2">
            <a:extLst>
              <a:ext uri="{FF2B5EF4-FFF2-40B4-BE49-F238E27FC236}">
                <a16:creationId xmlns:a16="http://schemas.microsoft.com/office/drawing/2014/main" id="{24AC2AD6-97F0-B54C-901B-8C98FBD3782D}"/>
              </a:ext>
            </a:extLst>
          </p:cNvPr>
          <p:cNvSpPr>
            <a:spLocks noGrp="1"/>
          </p:cNvSpPr>
          <p:nvPr>
            <p:ph type="body" idx="1"/>
          </p:nvPr>
        </p:nvSpPr>
        <p:spPr>
          <a:xfrm>
            <a:off x="457200" y="1535113"/>
            <a:ext cx="4040188" cy="319087"/>
          </a:xfrm>
        </p:spPr>
        <p:txBody>
          <a:bodyPr>
            <a:normAutofit fontScale="70000" lnSpcReduction="20000"/>
          </a:bodyPr>
          <a:lstStyle/>
          <a:p>
            <a:pPr algn="ctr"/>
            <a:r>
              <a:rPr lang="en-US" dirty="0"/>
              <a:t>Windows</a:t>
            </a:r>
          </a:p>
        </p:txBody>
      </p:sp>
      <p:pic>
        <p:nvPicPr>
          <p:cNvPr id="10" name="Picture 9" descr="From Home tab on ribbon, go to Styles group and click on the Styles task pane launcher button">
            <a:extLst>
              <a:ext uri="{FF2B5EF4-FFF2-40B4-BE49-F238E27FC236}">
                <a16:creationId xmlns:a16="http://schemas.microsoft.com/office/drawing/2014/main" id="{5A6A6874-F9E6-2444-A948-72270110BB08}"/>
              </a:ext>
            </a:extLst>
          </p:cNvPr>
          <p:cNvPicPr>
            <a:picLocks noChangeAspect="1"/>
          </p:cNvPicPr>
          <p:nvPr/>
        </p:nvPicPr>
        <p:blipFill>
          <a:blip r:embed="rId2"/>
          <a:stretch>
            <a:fillRect/>
          </a:stretch>
        </p:blipFill>
        <p:spPr>
          <a:xfrm>
            <a:off x="390413" y="1923573"/>
            <a:ext cx="4106975" cy="530225"/>
          </a:xfrm>
          <a:prstGeom prst="rect">
            <a:avLst/>
          </a:prstGeom>
          <a:ln>
            <a:solidFill>
              <a:schemeClr val="tx1"/>
            </a:solidFill>
          </a:ln>
        </p:spPr>
      </p:pic>
      <p:pic>
        <p:nvPicPr>
          <p:cNvPr id="8" name="Content Placeholder 7" descr="The Options link is located on the lower right corner of the Styles window.">
            <a:extLst>
              <a:ext uri="{FF2B5EF4-FFF2-40B4-BE49-F238E27FC236}">
                <a16:creationId xmlns:a16="http://schemas.microsoft.com/office/drawing/2014/main" id="{2A578B3F-FBA0-F945-B4DB-4DA55482DBB8}"/>
              </a:ext>
            </a:extLst>
          </p:cNvPr>
          <p:cNvPicPr>
            <a:picLocks noGrp="1" noChangeAspect="1"/>
          </p:cNvPicPr>
          <p:nvPr>
            <p:ph sz="half" idx="2"/>
          </p:nvPr>
        </p:nvPicPr>
        <p:blipFill>
          <a:blip r:embed="rId3"/>
          <a:stretch>
            <a:fillRect/>
          </a:stretch>
        </p:blipFill>
        <p:spPr>
          <a:xfrm>
            <a:off x="653200" y="2523171"/>
            <a:ext cx="1790700" cy="1425491"/>
          </a:xfrm>
          <a:prstGeom prst="rect">
            <a:avLst/>
          </a:prstGeom>
          <a:ln>
            <a:solidFill>
              <a:schemeClr val="tx1"/>
            </a:solidFill>
          </a:ln>
        </p:spPr>
      </p:pic>
      <p:pic>
        <p:nvPicPr>
          <p:cNvPr id="9" name="Picture 8" descr="In the Styles Pane Options window select the &quot;In Current Document&quot; option from the list of styles to show.">
            <a:extLst>
              <a:ext uri="{FF2B5EF4-FFF2-40B4-BE49-F238E27FC236}">
                <a16:creationId xmlns:a16="http://schemas.microsoft.com/office/drawing/2014/main" id="{768BDE9B-158A-6249-AF2A-046A1936698E}"/>
              </a:ext>
            </a:extLst>
          </p:cNvPr>
          <p:cNvPicPr>
            <a:picLocks noChangeAspect="1"/>
          </p:cNvPicPr>
          <p:nvPr/>
        </p:nvPicPr>
        <p:blipFill>
          <a:blip r:embed="rId4"/>
          <a:stretch>
            <a:fillRect/>
          </a:stretch>
        </p:blipFill>
        <p:spPr>
          <a:xfrm>
            <a:off x="1306735" y="4018035"/>
            <a:ext cx="2902961" cy="2421889"/>
          </a:xfrm>
          <a:prstGeom prst="rect">
            <a:avLst/>
          </a:prstGeom>
          <a:ln>
            <a:solidFill>
              <a:schemeClr val="tx1"/>
            </a:solidFill>
          </a:ln>
        </p:spPr>
      </p:pic>
      <p:sp>
        <p:nvSpPr>
          <p:cNvPr id="5" name="Text Placeholder 4">
            <a:extLst>
              <a:ext uri="{FF2B5EF4-FFF2-40B4-BE49-F238E27FC236}">
                <a16:creationId xmlns:a16="http://schemas.microsoft.com/office/drawing/2014/main" id="{3C6A6F9F-29F0-D24C-8241-9BB7AB6D12A4}"/>
              </a:ext>
            </a:extLst>
          </p:cNvPr>
          <p:cNvSpPr>
            <a:spLocks noGrp="1"/>
          </p:cNvSpPr>
          <p:nvPr>
            <p:ph type="body" sz="quarter" idx="3"/>
          </p:nvPr>
        </p:nvSpPr>
        <p:spPr>
          <a:xfrm>
            <a:off x="4645025" y="1535113"/>
            <a:ext cx="4041775" cy="319087"/>
          </a:xfrm>
        </p:spPr>
        <p:txBody>
          <a:bodyPr>
            <a:normAutofit fontScale="70000" lnSpcReduction="20000"/>
          </a:bodyPr>
          <a:lstStyle/>
          <a:p>
            <a:pPr algn="ctr"/>
            <a:r>
              <a:rPr lang="en-US" dirty="0"/>
              <a:t>Mac</a:t>
            </a:r>
          </a:p>
        </p:txBody>
      </p:sp>
      <p:pic>
        <p:nvPicPr>
          <p:cNvPr id="7" name="Content Placeholder 6" descr="From the Styles pane on Windows for Mac click the &quot;List&quot; drop down and select &quot;In current document&quot; to see styles applied to word document.">
            <a:extLst>
              <a:ext uri="{FF2B5EF4-FFF2-40B4-BE49-F238E27FC236}">
                <a16:creationId xmlns:a16="http://schemas.microsoft.com/office/drawing/2014/main" id="{098DA61D-A832-9E4A-9792-34B750B20D97}"/>
              </a:ext>
            </a:extLst>
          </p:cNvPr>
          <p:cNvPicPr>
            <a:picLocks noGrp="1" noChangeAspect="1"/>
          </p:cNvPicPr>
          <p:nvPr>
            <p:ph sz="quarter" idx="4"/>
          </p:nvPr>
        </p:nvPicPr>
        <p:blipFill>
          <a:blip r:embed="rId5"/>
          <a:stretch>
            <a:fillRect/>
          </a:stretch>
        </p:blipFill>
        <p:spPr>
          <a:xfrm>
            <a:off x="5867969" y="1973018"/>
            <a:ext cx="1664265" cy="3951288"/>
          </a:xfrm>
          <a:prstGeom prst="rect">
            <a:avLst/>
          </a:prstGeom>
          <a:ln>
            <a:solidFill>
              <a:schemeClr val="tx1"/>
            </a:solidFill>
          </a:ln>
        </p:spPr>
      </p:pic>
    </p:spTree>
    <p:extLst>
      <p:ext uri="{BB962C8B-B14F-4D97-AF65-F5344CB8AC3E}">
        <p14:creationId xmlns:p14="http://schemas.microsoft.com/office/powerpoint/2010/main" val="1788801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F7B8-8B31-5B47-B8B8-08362E845C4F}"/>
              </a:ext>
            </a:extLst>
          </p:cNvPr>
          <p:cNvSpPr>
            <a:spLocks noGrp="1"/>
          </p:cNvSpPr>
          <p:nvPr>
            <p:ph type="title"/>
          </p:nvPr>
        </p:nvSpPr>
        <p:spPr/>
        <p:txBody>
          <a:bodyPr/>
          <a:lstStyle/>
          <a:p>
            <a:r>
              <a:rPr lang="en-US" dirty="0"/>
              <a:t>Activity #2</a:t>
            </a:r>
          </a:p>
        </p:txBody>
      </p:sp>
      <p:sp>
        <p:nvSpPr>
          <p:cNvPr id="3" name="Content Placeholder 2">
            <a:extLst>
              <a:ext uri="{FF2B5EF4-FFF2-40B4-BE49-F238E27FC236}">
                <a16:creationId xmlns:a16="http://schemas.microsoft.com/office/drawing/2014/main" id="{9C876832-829F-004B-9CBE-C8F2D0F905CF}"/>
              </a:ext>
            </a:extLst>
          </p:cNvPr>
          <p:cNvSpPr>
            <a:spLocks noGrp="1"/>
          </p:cNvSpPr>
          <p:nvPr>
            <p:ph idx="1"/>
          </p:nvPr>
        </p:nvSpPr>
        <p:spPr/>
        <p:txBody>
          <a:bodyPr/>
          <a:lstStyle/>
          <a:p>
            <a:r>
              <a:rPr lang="en-US" dirty="0"/>
              <a:t>In Sample Word document, locate Quick Styles Gallery and Styles Task Pane</a:t>
            </a:r>
          </a:p>
          <a:p>
            <a:r>
              <a:rPr lang="en-US" dirty="0"/>
              <a:t>Use Options to have Word show “All Styles” available and browse list</a:t>
            </a:r>
          </a:p>
          <a:p>
            <a:r>
              <a:rPr lang="en-US" dirty="0"/>
              <a:t>Click on Headings and see what styles are highlighted on Styles Pane</a:t>
            </a:r>
          </a:p>
          <a:p>
            <a:endParaRPr lang="en-US" dirty="0"/>
          </a:p>
        </p:txBody>
      </p:sp>
    </p:spTree>
    <p:extLst>
      <p:ext uri="{BB962C8B-B14F-4D97-AF65-F5344CB8AC3E}">
        <p14:creationId xmlns:p14="http://schemas.microsoft.com/office/powerpoint/2010/main" val="4046681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99D8-0AA5-CB45-8CE3-7CA4110FCFA1}"/>
              </a:ext>
            </a:extLst>
          </p:cNvPr>
          <p:cNvSpPr>
            <a:spLocks noGrp="1"/>
          </p:cNvSpPr>
          <p:nvPr>
            <p:ph type="title"/>
          </p:nvPr>
        </p:nvSpPr>
        <p:spPr/>
        <p:txBody>
          <a:bodyPr/>
          <a:lstStyle/>
          <a:p>
            <a:r>
              <a:rPr lang="en-US" dirty="0"/>
              <a:t>Using Heading Styles</a:t>
            </a:r>
          </a:p>
        </p:txBody>
      </p:sp>
      <p:sp>
        <p:nvSpPr>
          <p:cNvPr id="3" name="Text Placeholder 2">
            <a:extLst>
              <a:ext uri="{FF2B5EF4-FFF2-40B4-BE49-F238E27FC236}">
                <a16:creationId xmlns:a16="http://schemas.microsoft.com/office/drawing/2014/main" id="{C0F419C8-8838-ED4B-86DA-3872362B0D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885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Heading Styles Provide Access</a:t>
            </a:r>
          </a:p>
        </p:txBody>
      </p:sp>
      <p:sp>
        <p:nvSpPr>
          <p:cNvPr id="3" name="Content Placeholder 2"/>
          <p:cNvSpPr>
            <a:spLocks noGrp="1"/>
          </p:cNvSpPr>
          <p:nvPr>
            <p:ph idx="1"/>
          </p:nvPr>
        </p:nvSpPr>
        <p:spPr/>
        <p:txBody>
          <a:bodyPr>
            <a:normAutofit fontScale="85000" lnSpcReduction="20000"/>
          </a:bodyPr>
          <a:lstStyle/>
          <a:p>
            <a:r>
              <a:rPr lang="en-US" dirty="0"/>
              <a:t>Headings add structure and context to your text</a:t>
            </a:r>
          </a:p>
          <a:p>
            <a:r>
              <a:rPr lang="en-US" dirty="0"/>
              <a:t>Screen reading software can detect the headings in the document </a:t>
            </a:r>
          </a:p>
          <a:p>
            <a:r>
              <a:rPr lang="en-US" dirty="0"/>
              <a:t>Screen Reader users can navigate by section/subsections</a:t>
            </a:r>
          </a:p>
          <a:p>
            <a:r>
              <a:rPr lang="en-US" dirty="0"/>
              <a:t>Add a table of contents quickly</a:t>
            </a:r>
          </a:p>
          <a:p>
            <a:r>
              <a:rPr lang="en-US" dirty="0"/>
              <a:t>Edit Styles all at once when using Modify Styles option</a:t>
            </a:r>
          </a:p>
          <a:p>
            <a:r>
              <a:rPr lang="en-US" dirty="0"/>
              <a:t>Automate formatting</a:t>
            </a:r>
          </a:p>
          <a:p>
            <a:r>
              <a:rPr lang="en-US" dirty="0"/>
              <a:t>Styles are transferred over into other formats e.g. PDF and HTML</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10722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78C2-19B6-4743-A3AF-41B00C29C3FF}"/>
              </a:ext>
            </a:extLst>
          </p:cNvPr>
          <p:cNvSpPr>
            <a:spLocks noGrp="1"/>
          </p:cNvSpPr>
          <p:nvPr>
            <p:ph type="title"/>
          </p:nvPr>
        </p:nvSpPr>
        <p:spPr/>
        <p:txBody>
          <a:bodyPr/>
          <a:lstStyle/>
          <a:p>
            <a:r>
              <a:rPr lang="en-US" dirty="0"/>
              <a:t>Heading Styles (1 of 2)</a:t>
            </a:r>
          </a:p>
        </p:txBody>
      </p:sp>
      <p:sp>
        <p:nvSpPr>
          <p:cNvPr id="3" name="Content Placeholder 2">
            <a:extLst>
              <a:ext uri="{FF2B5EF4-FFF2-40B4-BE49-F238E27FC236}">
                <a16:creationId xmlns:a16="http://schemas.microsoft.com/office/drawing/2014/main" id="{AAC012F6-00BD-164C-9F88-9CEF18F4CD7E}"/>
              </a:ext>
            </a:extLst>
          </p:cNvPr>
          <p:cNvSpPr>
            <a:spLocks noGrp="1"/>
          </p:cNvSpPr>
          <p:nvPr>
            <p:ph idx="1"/>
          </p:nvPr>
        </p:nvSpPr>
        <p:spPr/>
        <p:txBody>
          <a:bodyPr>
            <a:normAutofit/>
          </a:bodyPr>
          <a:lstStyle/>
          <a:p>
            <a:r>
              <a:rPr lang="en-US" dirty="0"/>
              <a:t>Built in Heading Styles (H1 to H9) </a:t>
            </a:r>
          </a:p>
          <a:p>
            <a:r>
              <a:rPr lang="en-US" dirty="0"/>
              <a:t>Use Heading styles for main title, section titles and subsections titles</a:t>
            </a:r>
          </a:p>
          <a:p>
            <a:r>
              <a:rPr lang="en-US" dirty="0"/>
              <a:t>Apply headings in logical sequence – don’t skip from H2 to H4</a:t>
            </a:r>
          </a:p>
        </p:txBody>
      </p:sp>
    </p:spTree>
    <p:extLst>
      <p:ext uri="{BB962C8B-B14F-4D97-AF65-F5344CB8AC3E}">
        <p14:creationId xmlns:p14="http://schemas.microsoft.com/office/powerpoint/2010/main" val="512910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2F7A-8E76-8A45-BBA9-58FD4DEE4808}"/>
              </a:ext>
            </a:extLst>
          </p:cNvPr>
          <p:cNvSpPr>
            <a:spLocks noGrp="1"/>
          </p:cNvSpPr>
          <p:nvPr>
            <p:ph type="title"/>
          </p:nvPr>
        </p:nvSpPr>
        <p:spPr/>
        <p:txBody>
          <a:bodyPr/>
          <a:lstStyle/>
          <a:p>
            <a:r>
              <a:rPr lang="en-US" dirty="0"/>
              <a:t>Heading Styles (2 of 2)</a:t>
            </a:r>
          </a:p>
        </p:txBody>
      </p:sp>
      <p:sp>
        <p:nvSpPr>
          <p:cNvPr id="3" name="Content Placeholder 2">
            <a:extLst>
              <a:ext uri="{FF2B5EF4-FFF2-40B4-BE49-F238E27FC236}">
                <a16:creationId xmlns:a16="http://schemas.microsoft.com/office/drawing/2014/main" id="{128BBF94-060A-D040-AE77-75C61D8138B2}"/>
              </a:ext>
            </a:extLst>
          </p:cNvPr>
          <p:cNvSpPr>
            <a:spLocks noGrp="1"/>
          </p:cNvSpPr>
          <p:nvPr>
            <p:ph idx="1"/>
          </p:nvPr>
        </p:nvSpPr>
        <p:spPr/>
        <p:txBody>
          <a:bodyPr>
            <a:normAutofit/>
          </a:bodyPr>
          <a:lstStyle/>
          <a:p>
            <a:r>
              <a:rPr lang="en-US" sz="3600" dirty="0"/>
              <a:t>Heading 1: Apply to Document Title  or main content heading</a:t>
            </a:r>
          </a:p>
          <a:p>
            <a:pPr lvl="1"/>
            <a:r>
              <a:rPr lang="en-US" sz="3200" dirty="0"/>
              <a:t>Heading 2: Apply to major section heading</a:t>
            </a:r>
          </a:p>
          <a:p>
            <a:pPr lvl="2"/>
            <a:r>
              <a:rPr lang="en-US" sz="2800" dirty="0"/>
              <a:t>Heading 3: Apply to sub-section of Heading 2</a:t>
            </a:r>
          </a:p>
          <a:p>
            <a:pPr lvl="3"/>
            <a:r>
              <a:rPr lang="en-US" sz="2400" dirty="0"/>
              <a:t>Heading 4: Apply to sub-section of Heading 3</a:t>
            </a:r>
          </a:p>
          <a:p>
            <a:r>
              <a:rPr lang="en-US" sz="3600" dirty="0"/>
              <a:t>Normal: Apply to text/paragraph</a:t>
            </a:r>
          </a:p>
        </p:txBody>
      </p:sp>
    </p:spTree>
    <p:extLst>
      <p:ext uri="{BB962C8B-B14F-4D97-AF65-F5344CB8AC3E}">
        <p14:creationId xmlns:p14="http://schemas.microsoft.com/office/powerpoint/2010/main" val="1825476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 Structure with Heading Styles</a:t>
            </a:r>
          </a:p>
        </p:txBody>
      </p:sp>
      <p:sp>
        <p:nvSpPr>
          <p:cNvPr id="3" name="Content Placeholder 2"/>
          <p:cNvSpPr>
            <a:spLocks noGrp="1"/>
          </p:cNvSpPr>
          <p:nvPr>
            <p:ph idx="1"/>
          </p:nvPr>
        </p:nvSpPr>
        <p:spPr/>
        <p:txBody>
          <a:bodyPr/>
          <a:lstStyle/>
          <a:p>
            <a:r>
              <a:rPr lang="en-US" dirty="0"/>
              <a:t>Top-Level Heading [Heading 1]</a:t>
            </a:r>
          </a:p>
          <a:p>
            <a:pPr lvl="1"/>
            <a:r>
              <a:rPr lang="en-US" dirty="0"/>
              <a:t>Sub-heading to top-level heading [Heading 2]</a:t>
            </a:r>
          </a:p>
          <a:p>
            <a:pPr lvl="1"/>
            <a:r>
              <a:rPr lang="en-US" dirty="0"/>
              <a:t>Sub-heading to top-level heading [Heading 2]</a:t>
            </a:r>
          </a:p>
          <a:p>
            <a:pPr lvl="2"/>
            <a:r>
              <a:rPr lang="en-US" dirty="0"/>
              <a:t>Sub-heading to sub-heading [Heading 3]</a:t>
            </a:r>
          </a:p>
          <a:p>
            <a:r>
              <a:rPr lang="en-US" dirty="0"/>
              <a:t>Top-Level Heading [Heading 1]</a:t>
            </a:r>
          </a:p>
          <a:p>
            <a:pPr lvl="1"/>
            <a:r>
              <a:rPr lang="en-US" dirty="0"/>
              <a:t>Sub-heading to top-level heading [Heading 2]</a:t>
            </a:r>
          </a:p>
          <a:p>
            <a:pPr lvl="2"/>
            <a:r>
              <a:rPr lang="en-US" dirty="0"/>
              <a:t>Sub-heading to sub-heading [Heading 3]</a:t>
            </a:r>
          </a:p>
          <a:p>
            <a:pPr lvl="3"/>
            <a:r>
              <a:rPr lang="en-US" dirty="0"/>
              <a:t>Sub-heading to sub-sub heading [Heading 4]</a:t>
            </a:r>
          </a:p>
        </p:txBody>
      </p:sp>
    </p:spTree>
    <p:extLst>
      <p:ext uri="{BB962C8B-B14F-4D97-AF65-F5344CB8AC3E}">
        <p14:creationId xmlns:p14="http://schemas.microsoft.com/office/powerpoint/2010/main" val="199340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25F3-76D5-BD47-8B27-4BECF68AB620}"/>
              </a:ext>
            </a:extLst>
          </p:cNvPr>
          <p:cNvSpPr>
            <a:spLocks noGrp="1"/>
          </p:cNvSpPr>
          <p:nvPr>
            <p:ph type="title"/>
          </p:nvPr>
        </p:nvSpPr>
        <p:spPr/>
        <p:txBody>
          <a:bodyPr>
            <a:normAutofit fontScale="90000"/>
          </a:bodyPr>
          <a:lstStyle/>
          <a:p>
            <a:r>
              <a:rPr lang="en-US" dirty="0"/>
              <a:t>Elements for an Accessible Document (2 of 2)</a:t>
            </a:r>
          </a:p>
        </p:txBody>
      </p:sp>
      <p:sp>
        <p:nvSpPr>
          <p:cNvPr id="3" name="Content Placeholder 2">
            <a:extLst>
              <a:ext uri="{FF2B5EF4-FFF2-40B4-BE49-F238E27FC236}">
                <a16:creationId xmlns:a16="http://schemas.microsoft.com/office/drawing/2014/main" id="{00D4769E-47FE-3041-B291-530C697ACC1C}"/>
              </a:ext>
            </a:extLst>
          </p:cNvPr>
          <p:cNvSpPr>
            <a:spLocks noGrp="1"/>
          </p:cNvSpPr>
          <p:nvPr>
            <p:ph idx="1"/>
          </p:nvPr>
        </p:nvSpPr>
        <p:spPr/>
        <p:txBody>
          <a:bodyPr>
            <a:normAutofit/>
          </a:bodyPr>
          <a:lstStyle/>
          <a:p>
            <a:r>
              <a:rPr lang="en-US" dirty="0"/>
              <a:t>No unnecessary white space/blanks – control with styles/tab stops</a:t>
            </a:r>
          </a:p>
          <a:p>
            <a:r>
              <a:rPr lang="en-US" dirty="0"/>
              <a:t>Sufficient Color Contrast</a:t>
            </a:r>
          </a:p>
          <a:p>
            <a:r>
              <a:rPr lang="en-US" dirty="0"/>
              <a:t>Review documents with built in Accessibility Checkers</a:t>
            </a:r>
          </a:p>
          <a:p>
            <a:r>
              <a:rPr lang="en-US" dirty="0"/>
              <a:t>Make alternative formats available if needed</a:t>
            </a:r>
          </a:p>
          <a:p>
            <a:endParaRPr lang="en-US" dirty="0"/>
          </a:p>
        </p:txBody>
      </p:sp>
    </p:spTree>
    <p:extLst>
      <p:ext uri="{BB962C8B-B14F-4D97-AF65-F5344CB8AC3E}">
        <p14:creationId xmlns:p14="http://schemas.microsoft.com/office/powerpoint/2010/main" val="1367693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Styles in Document</a:t>
            </a:r>
          </a:p>
        </p:txBody>
      </p:sp>
      <p:sp>
        <p:nvSpPr>
          <p:cNvPr id="3" name="Content Placeholder 2"/>
          <p:cNvSpPr>
            <a:spLocks noGrp="1"/>
          </p:cNvSpPr>
          <p:nvPr>
            <p:ph sz="half" idx="1"/>
          </p:nvPr>
        </p:nvSpPr>
        <p:spPr/>
        <p:txBody>
          <a:bodyPr>
            <a:normAutofit fontScale="92500" lnSpcReduction="10000"/>
          </a:bodyPr>
          <a:lstStyle/>
          <a:p>
            <a:r>
              <a:rPr lang="en-US" dirty="0"/>
              <a:t>Open Styles Window </a:t>
            </a:r>
          </a:p>
          <a:p>
            <a:pPr lvl="1"/>
            <a:r>
              <a:rPr lang="en-US" dirty="0"/>
              <a:t>View styles in use</a:t>
            </a:r>
          </a:p>
          <a:p>
            <a:pPr lvl="1"/>
            <a:r>
              <a:rPr lang="en-US" dirty="0"/>
              <a:t>View all styles</a:t>
            </a:r>
          </a:p>
          <a:p>
            <a:r>
              <a:rPr lang="en-US" dirty="0"/>
              <a:t>Open Style Inspector </a:t>
            </a:r>
          </a:p>
          <a:p>
            <a:pPr lvl="1"/>
            <a:r>
              <a:rPr lang="en-US" dirty="0"/>
              <a:t>Displays Style specifics, </a:t>
            </a:r>
          </a:p>
          <a:p>
            <a:pPr lvl="1"/>
            <a:r>
              <a:rPr lang="en-US" dirty="0"/>
              <a:t>Paragraph and text level formatting,</a:t>
            </a:r>
          </a:p>
          <a:p>
            <a:r>
              <a:rPr lang="en-US" dirty="0"/>
              <a:t>Open Navigation Pane</a:t>
            </a:r>
          </a:p>
          <a:p>
            <a:pPr lvl="1"/>
            <a:r>
              <a:rPr lang="en-US" dirty="0"/>
              <a:t>Displays all heading styles used</a:t>
            </a:r>
          </a:p>
          <a:p>
            <a:pPr lvl="1"/>
            <a:r>
              <a:rPr lang="en-US" dirty="0"/>
              <a:t>Structure in hierarchical order</a:t>
            </a:r>
          </a:p>
          <a:p>
            <a:endParaRPr lang="en-US" dirty="0"/>
          </a:p>
        </p:txBody>
      </p:sp>
      <p:sp>
        <p:nvSpPr>
          <p:cNvPr id="4" name="Content Placeholder 3">
            <a:extLst>
              <a:ext uri="{FF2B5EF4-FFF2-40B4-BE49-F238E27FC236}">
                <a16:creationId xmlns:a16="http://schemas.microsoft.com/office/drawing/2014/main" id="{428C43AF-DBFF-7D49-9EE8-C3E005E18254}"/>
              </a:ext>
            </a:extLst>
          </p:cNvPr>
          <p:cNvSpPr>
            <a:spLocks noGrp="1"/>
          </p:cNvSpPr>
          <p:nvPr>
            <p:ph sz="half" idx="2"/>
          </p:nvPr>
        </p:nvSpPr>
        <p:spPr/>
        <p:txBody>
          <a:bodyPr/>
          <a:lstStyle/>
          <a:p>
            <a:r>
              <a:rPr lang="en-US" dirty="0"/>
              <a:t>Mac Only: </a:t>
            </a:r>
          </a:p>
          <a:p>
            <a:pPr lvl="1"/>
            <a:r>
              <a:rPr lang="en-US" dirty="0"/>
              <a:t>Show style guides</a:t>
            </a:r>
          </a:p>
          <a:p>
            <a:pPr lvl="1"/>
            <a:r>
              <a:rPr lang="en-US" dirty="0"/>
              <a:t>Show Direct Formatting</a:t>
            </a:r>
          </a:p>
          <a:p>
            <a:pPr marL="457200" lvl="1" indent="0">
              <a:buNone/>
            </a:pPr>
            <a:endParaRPr lang="en-US" dirty="0"/>
          </a:p>
        </p:txBody>
      </p:sp>
    </p:spTree>
    <p:extLst>
      <p:ext uri="{BB962C8B-B14F-4D97-AF65-F5344CB8AC3E}">
        <p14:creationId xmlns:p14="http://schemas.microsoft.com/office/powerpoint/2010/main" val="3130037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7C11FA-4893-C649-B495-31B62D6B66AB}"/>
              </a:ext>
            </a:extLst>
          </p:cNvPr>
          <p:cNvSpPr>
            <a:spLocks noGrp="1"/>
          </p:cNvSpPr>
          <p:nvPr>
            <p:ph type="title"/>
          </p:nvPr>
        </p:nvSpPr>
        <p:spPr/>
        <p:txBody>
          <a:bodyPr/>
          <a:lstStyle/>
          <a:p>
            <a:r>
              <a:rPr lang="en-US" dirty="0"/>
              <a:t>Style Guides on Word for Mac</a:t>
            </a:r>
          </a:p>
        </p:txBody>
      </p:sp>
      <p:pic>
        <p:nvPicPr>
          <p:cNvPr id="7" name="Content Placeholder 6" descr="Style guides turned on a Word document on Mac OS">
            <a:extLst>
              <a:ext uri="{FF2B5EF4-FFF2-40B4-BE49-F238E27FC236}">
                <a16:creationId xmlns:a16="http://schemas.microsoft.com/office/drawing/2014/main" id="{68B564E3-2726-2F42-A804-D37A99D4F1DE}"/>
              </a:ext>
            </a:extLst>
          </p:cNvPr>
          <p:cNvPicPr>
            <a:picLocks noGrp="1" noChangeAspect="1"/>
          </p:cNvPicPr>
          <p:nvPr>
            <p:ph idx="1"/>
          </p:nvPr>
        </p:nvPicPr>
        <p:blipFill>
          <a:blip r:embed="rId2"/>
          <a:stretch>
            <a:fillRect/>
          </a:stretch>
        </p:blipFill>
        <p:spPr>
          <a:xfrm>
            <a:off x="1174189" y="1600200"/>
            <a:ext cx="6795621" cy="4125913"/>
          </a:xfrm>
          <a:prstGeom prst="rect">
            <a:avLst/>
          </a:prstGeom>
        </p:spPr>
      </p:pic>
    </p:spTree>
    <p:extLst>
      <p:ext uri="{BB962C8B-B14F-4D97-AF65-F5344CB8AC3E}">
        <p14:creationId xmlns:p14="http://schemas.microsoft.com/office/powerpoint/2010/main" val="840772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0E29-5205-7242-B8B1-18AAEE23E2E6}"/>
              </a:ext>
            </a:extLst>
          </p:cNvPr>
          <p:cNvSpPr>
            <a:spLocks noGrp="1"/>
          </p:cNvSpPr>
          <p:nvPr>
            <p:ph type="title"/>
          </p:nvPr>
        </p:nvSpPr>
        <p:spPr/>
        <p:txBody>
          <a:bodyPr/>
          <a:lstStyle/>
          <a:p>
            <a:r>
              <a:rPr lang="en-US" dirty="0"/>
              <a:t>Navigation Pane</a:t>
            </a:r>
          </a:p>
        </p:txBody>
      </p:sp>
      <p:sp>
        <p:nvSpPr>
          <p:cNvPr id="3" name="Content Placeholder 2">
            <a:extLst>
              <a:ext uri="{FF2B5EF4-FFF2-40B4-BE49-F238E27FC236}">
                <a16:creationId xmlns:a16="http://schemas.microsoft.com/office/drawing/2014/main" id="{837F0D58-EFCF-6F4B-87D4-04958F577900}"/>
              </a:ext>
            </a:extLst>
          </p:cNvPr>
          <p:cNvSpPr>
            <a:spLocks noGrp="1"/>
          </p:cNvSpPr>
          <p:nvPr>
            <p:ph sz="half" idx="1"/>
          </p:nvPr>
        </p:nvSpPr>
        <p:spPr/>
        <p:txBody>
          <a:bodyPr/>
          <a:lstStyle/>
          <a:p>
            <a:r>
              <a:rPr lang="en-US" dirty="0"/>
              <a:t>View Tab &gt; Navigation Pane</a:t>
            </a:r>
          </a:p>
          <a:p>
            <a:r>
              <a:rPr lang="en-US" dirty="0"/>
              <a:t>See all headings in a document, their relative position, and current position. </a:t>
            </a:r>
          </a:p>
          <a:p>
            <a:r>
              <a:rPr lang="en-US" dirty="0"/>
              <a:t>Will remain blank until styles are applied</a:t>
            </a:r>
          </a:p>
          <a:p>
            <a:r>
              <a:rPr lang="en-US" dirty="0"/>
              <a:t>Navigate by headings</a:t>
            </a:r>
          </a:p>
          <a:p>
            <a:endParaRPr lang="en-US" dirty="0"/>
          </a:p>
        </p:txBody>
      </p:sp>
      <p:pic>
        <p:nvPicPr>
          <p:cNvPr id="5" name="Content Placeholder 4" descr="Navigation pane open for a word document displays heading styles used">
            <a:extLst>
              <a:ext uri="{FF2B5EF4-FFF2-40B4-BE49-F238E27FC236}">
                <a16:creationId xmlns:a16="http://schemas.microsoft.com/office/drawing/2014/main" id="{D78471D2-96CA-BF41-8698-48984F5AA932}"/>
              </a:ext>
            </a:extLst>
          </p:cNvPr>
          <p:cNvPicPr>
            <a:picLocks noGrp="1" noChangeAspect="1"/>
          </p:cNvPicPr>
          <p:nvPr>
            <p:ph sz="half" idx="2"/>
          </p:nvPr>
        </p:nvPicPr>
        <p:blipFill rotWithShape="1">
          <a:blip r:embed="rId2"/>
          <a:srcRect r="13206"/>
          <a:stretch/>
        </p:blipFill>
        <p:spPr>
          <a:xfrm>
            <a:off x="4648200" y="2339570"/>
            <a:ext cx="4038600" cy="3047223"/>
          </a:xfrm>
        </p:spPr>
      </p:pic>
    </p:spTree>
    <p:extLst>
      <p:ext uri="{BB962C8B-B14F-4D97-AF65-F5344CB8AC3E}">
        <p14:creationId xmlns:p14="http://schemas.microsoft.com/office/powerpoint/2010/main" val="2720474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Marks </a:t>
            </a:r>
          </a:p>
        </p:txBody>
      </p:sp>
      <p:sp>
        <p:nvSpPr>
          <p:cNvPr id="3" name="Content Placeholder 2"/>
          <p:cNvSpPr>
            <a:spLocks noGrp="1"/>
          </p:cNvSpPr>
          <p:nvPr>
            <p:ph sz="half" idx="1"/>
          </p:nvPr>
        </p:nvSpPr>
        <p:spPr/>
        <p:txBody>
          <a:bodyPr/>
          <a:lstStyle/>
          <a:p>
            <a:r>
              <a:rPr lang="en-US" dirty="0"/>
              <a:t>Formatting marks are non-printing characters that reveal the styles of the document </a:t>
            </a:r>
          </a:p>
          <a:p>
            <a:r>
              <a:rPr lang="en-US" dirty="0"/>
              <a:t>Tabs, spaces, breaks, paragraphs etc.</a:t>
            </a:r>
          </a:p>
        </p:txBody>
      </p:sp>
      <p:sp>
        <p:nvSpPr>
          <p:cNvPr id="10" name="Content Placeholder 9">
            <a:extLst>
              <a:ext uri="{FF2B5EF4-FFF2-40B4-BE49-F238E27FC236}">
                <a16:creationId xmlns:a16="http://schemas.microsoft.com/office/drawing/2014/main" id="{F8E25850-8205-2E4D-876E-0D5E1707EDF3}"/>
              </a:ext>
            </a:extLst>
          </p:cNvPr>
          <p:cNvSpPr>
            <a:spLocks noGrp="1"/>
          </p:cNvSpPr>
          <p:nvPr>
            <p:ph sz="half" idx="2"/>
          </p:nvPr>
        </p:nvSpPr>
        <p:spPr/>
        <p:txBody>
          <a:bodyPr/>
          <a:lstStyle/>
          <a:p>
            <a:endParaRPr lang="en-US"/>
          </a:p>
        </p:txBody>
      </p:sp>
      <p:sp>
        <p:nvSpPr>
          <p:cNvPr id="4" name="TextBox 3" descr="Formatting marks display differently for paragraph, heading, tab and space."/>
          <p:cNvSpPr txBox="1"/>
          <p:nvPr/>
        </p:nvSpPr>
        <p:spPr>
          <a:xfrm>
            <a:off x="4648200" y="2237591"/>
            <a:ext cx="4038600" cy="1495794"/>
          </a:xfrm>
          <a:prstGeom prst="rect">
            <a:avLst/>
          </a:prstGeom>
          <a:solidFill>
            <a:schemeClr val="bg1"/>
          </a:solidFill>
          <a:ln>
            <a:noFill/>
          </a:ln>
          <a:effectLst>
            <a:outerShdw blurRad="63500" sx="102000" sy="102000" algn="ctr" rotWithShape="0">
              <a:prstClr val="black">
                <a:alpha val="40000"/>
              </a:prstClr>
            </a:outerShdw>
          </a:effectLst>
        </p:spPr>
        <p:txBody>
          <a:bodyPr wrap="square" rtlCol="0">
            <a:spAutoFit/>
          </a:bodyPr>
          <a:lstStyle/>
          <a:p>
            <a:pPr marL="117475">
              <a:lnSpc>
                <a:spcPct val="114000"/>
              </a:lnSpc>
              <a:buNone/>
              <a:tabLst>
                <a:tab pos="2286000" algn="l"/>
              </a:tabLst>
            </a:pPr>
            <a:r>
              <a:rPr lang="en-US" sz="2000" dirty="0">
                <a:solidFill>
                  <a:srgbClr val="000000"/>
                </a:solidFill>
                <a:cs typeface="Times New Roman" pitchFamily="18" charset="0"/>
              </a:rPr>
              <a:t>End of Paragraph: 	Text</a:t>
            </a:r>
            <a:r>
              <a:rPr lang="en-US" sz="2000" cap="all" dirty="0">
                <a:solidFill>
                  <a:srgbClr val="000000"/>
                </a:solidFill>
                <a:cs typeface="Times New Roman" pitchFamily="18" charset="0"/>
              </a:rPr>
              <a:t> </a:t>
            </a:r>
            <a:r>
              <a:rPr lang="en-US" sz="2000" b="1" cap="all" dirty="0">
                <a:solidFill>
                  <a:srgbClr val="000000"/>
                </a:solidFill>
                <a:cs typeface="Times New Roman" pitchFamily="18" charset="0"/>
              </a:rPr>
              <a:t>¶</a:t>
            </a:r>
          </a:p>
          <a:p>
            <a:pPr marL="117475">
              <a:lnSpc>
                <a:spcPct val="114000"/>
              </a:lnSpc>
              <a:tabLst>
                <a:tab pos="2286000" algn="l"/>
              </a:tabLst>
            </a:pPr>
            <a:r>
              <a:rPr lang="en-US" sz="2000" dirty="0">
                <a:solidFill>
                  <a:srgbClr val="000000"/>
                </a:solidFill>
                <a:cs typeface="Times New Roman" pitchFamily="18" charset="0"/>
              </a:rPr>
              <a:t>Heading:	</a:t>
            </a:r>
            <a:r>
              <a:rPr lang="en-US" sz="2000" baseline="-25000" dirty="0">
                <a:solidFill>
                  <a:srgbClr val="000000"/>
                </a:solidFill>
                <a:cs typeface="Times New Roman" pitchFamily="18" charset="0"/>
              </a:rPr>
              <a:t>▪</a:t>
            </a:r>
            <a:r>
              <a:rPr lang="en-US" sz="2000" dirty="0">
                <a:solidFill>
                  <a:srgbClr val="000000"/>
                </a:solidFill>
                <a:cs typeface="Times New Roman" pitchFamily="18" charset="0"/>
              </a:rPr>
              <a:t> Text</a:t>
            </a:r>
          </a:p>
          <a:p>
            <a:pPr marL="117475">
              <a:lnSpc>
                <a:spcPct val="114000"/>
              </a:lnSpc>
              <a:tabLst>
                <a:tab pos="2286000" algn="l"/>
              </a:tabLst>
            </a:pPr>
            <a:r>
              <a:rPr lang="en-US" sz="2000" dirty="0">
                <a:solidFill>
                  <a:srgbClr val="000000"/>
                </a:solidFill>
                <a:cs typeface="Times New Roman" pitchFamily="18" charset="0"/>
              </a:rPr>
              <a:t>Tab:	  →  Text</a:t>
            </a:r>
          </a:p>
          <a:p>
            <a:pPr marL="117475">
              <a:lnSpc>
                <a:spcPct val="114000"/>
              </a:lnSpc>
              <a:tabLst>
                <a:tab pos="2286000" algn="l"/>
              </a:tabLst>
            </a:pPr>
            <a:r>
              <a:rPr lang="en-US" sz="2000" dirty="0">
                <a:solidFill>
                  <a:srgbClr val="000000"/>
                </a:solidFill>
                <a:cs typeface="Times New Roman" pitchFamily="18" charset="0"/>
              </a:rPr>
              <a:t>Space: 	Text</a:t>
            </a:r>
            <a:r>
              <a:rPr lang="en-US" sz="2000" b="1" dirty="0">
                <a:solidFill>
                  <a:srgbClr val="000000"/>
                </a:solidFill>
                <a:cs typeface="Times New Roman" pitchFamily="18" charset="0"/>
              </a:rPr>
              <a:t>∙</a:t>
            </a:r>
            <a:r>
              <a:rPr lang="en-US" sz="2000" dirty="0">
                <a:solidFill>
                  <a:srgbClr val="000000"/>
                </a:solidFill>
                <a:cs typeface="Times New Roman" pitchFamily="18" charset="0"/>
              </a:rPr>
              <a:t>text</a:t>
            </a:r>
            <a:r>
              <a:rPr lang="en-US" sz="2000" b="1" dirty="0">
                <a:solidFill>
                  <a:srgbClr val="000000"/>
                </a:solidFill>
                <a:cs typeface="Times New Roman" pitchFamily="18" charset="0"/>
              </a:rPr>
              <a:t>∙</a:t>
            </a:r>
            <a:r>
              <a:rPr lang="en-US" sz="2000" dirty="0">
                <a:solidFill>
                  <a:srgbClr val="000000"/>
                </a:solidFill>
                <a:cs typeface="Times New Roman" pitchFamily="18" charset="0"/>
              </a:rPr>
              <a:t>text</a:t>
            </a:r>
          </a:p>
        </p:txBody>
      </p:sp>
    </p:spTree>
    <p:extLst>
      <p:ext uri="{BB962C8B-B14F-4D97-AF65-F5344CB8AC3E}">
        <p14:creationId xmlns:p14="http://schemas.microsoft.com/office/powerpoint/2010/main" val="170725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a:t>
            </a:r>
          </a:p>
        </p:txBody>
      </p:sp>
      <p:sp>
        <p:nvSpPr>
          <p:cNvPr id="3" name="Content Placeholder 2"/>
          <p:cNvSpPr>
            <a:spLocks noGrp="1"/>
          </p:cNvSpPr>
          <p:nvPr>
            <p:ph idx="1"/>
          </p:nvPr>
        </p:nvSpPr>
        <p:spPr/>
        <p:txBody>
          <a:bodyPr/>
          <a:lstStyle/>
          <a:p>
            <a:r>
              <a:rPr lang="en-US" dirty="0"/>
              <a:t>Open Navigation pane for Sample Document</a:t>
            </a:r>
          </a:p>
          <a:p>
            <a:r>
              <a:rPr lang="en-US" dirty="0"/>
              <a:t>Use “Show Style Guides” (Mac) or Style Inspector (Windows) to reveal styles/formatting in doc</a:t>
            </a:r>
          </a:p>
          <a:p>
            <a:r>
              <a:rPr lang="en-US" dirty="0"/>
              <a:t>Optional- show formatting marks</a:t>
            </a:r>
          </a:p>
          <a:p>
            <a:r>
              <a:rPr lang="en-US" dirty="0"/>
              <a:t>What styles are in use? </a:t>
            </a:r>
          </a:p>
        </p:txBody>
      </p:sp>
    </p:spTree>
    <p:extLst>
      <p:ext uri="{BB962C8B-B14F-4D97-AF65-F5344CB8AC3E}">
        <p14:creationId xmlns:p14="http://schemas.microsoft.com/office/powerpoint/2010/main" val="3690764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522B-7D86-3549-85D3-990A46DB8B9A}"/>
              </a:ext>
            </a:extLst>
          </p:cNvPr>
          <p:cNvSpPr>
            <a:spLocks noGrp="1"/>
          </p:cNvSpPr>
          <p:nvPr>
            <p:ph type="title"/>
          </p:nvPr>
        </p:nvSpPr>
        <p:spPr/>
        <p:txBody>
          <a:bodyPr/>
          <a:lstStyle/>
          <a:p>
            <a:r>
              <a:rPr lang="en-US" dirty="0"/>
              <a:t>Add Heading Styles</a:t>
            </a:r>
          </a:p>
        </p:txBody>
      </p:sp>
      <p:sp>
        <p:nvSpPr>
          <p:cNvPr id="3" name="Text Placeholder 2">
            <a:extLst>
              <a:ext uri="{FF2B5EF4-FFF2-40B4-BE49-F238E27FC236}">
                <a16:creationId xmlns:a16="http://schemas.microsoft.com/office/drawing/2014/main" id="{38DE0B55-531A-CD47-B967-38E801C58D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0466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Heading Styles: Scenarios</a:t>
            </a:r>
          </a:p>
        </p:txBody>
      </p:sp>
      <p:sp>
        <p:nvSpPr>
          <p:cNvPr id="3" name="Content Placeholder 2"/>
          <p:cNvSpPr>
            <a:spLocks noGrp="1"/>
          </p:cNvSpPr>
          <p:nvPr>
            <p:ph idx="1"/>
          </p:nvPr>
        </p:nvSpPr>
        <p:spPr/>
        <p:txBody>
          <a:bodyPr>
            <a:normAutofit fontScale="92500"/>
          </a:bodyPr>
          <a:lstStyle/>
          <a:p>
            <a:r>
              <a:rPr lang="en-US" b="1" dirty="0"/>
              <a:t>Section text not yet formatted</a:t>
            </a:r>
          </a:p>
          <a:p>
            <a:pPr lvl="1"/>
            <a:r>
              <a:rPr lang="en-US" dirty="0"/>
              <a:t>Use styles window to determine style to apply</a:t>
            </a:r>
          </a:p>
          <a:p>
            <a:pPr lvl="1"/>
            <a:r>
              <a:rPr lang="en-US" dirty="0"/>
              <a:t>Hover mouse over styles to view formatting of style </a:t>
            </a:r>
          </a:p>
          <a:p>
            <a:pPr lvl="1"/>
            <a:r>
              <a:rPr lang="en-US" dirty="0"/>
              <a:t>Select title and apply</a:t>
            </a:r>
          </a:p>
          <a:p>
            <a:r>
              <a:rPr lang="en-US" b="1" dirty="0"/>
              <a:t>Formatted Text</a:t>
            </a:r>
          </a:p>
          <a:p>
            <a:pPr lvl="1"/>
            <a:r>
              <a:rPr lang="en-US" dirty="0"/>
              <a:t>Update style to match selection</a:t>
            </a:r>
          </a:p>
          <a:p>
            <a:pPr lvl="1"/>
            <a:r>
              <a:rPr lang="en-US" dirty="0"/>
              <a:t>Retains original formatting but adds heading style structure</a:t>
            </a:r>
          </a:p>
          <a:p>
            <a:pPr lvl="1"/>
            <a:endParaRPr lang="en-US" dirty="0"/>
          </a:p>
          <a:p>
            <a:pPr marL="457200" lvl="1" indent="0" algn="ctr">
              <a:buNone/>
            </a:pPr>
            <a:endParaRPr lang="en-US" b="1" u="sng" dirty="0"/>
          </a:p>
          <a:p>
            <a:pPr marL="457200" lvl="1" indent="0" algn="ctr">
              <a:buNone/>
            </a:pPr>
            <a:endParaRPr lang="en-US" b="1" u="sng" dirty="0"/>
          </a:p>
          <a:p>
            <a:pPr marL="0" indent="0">
              <a:buNone/>
            </a:pPr>
            <a:endParaRPr lang="en-US" dirty="0"/>
          </a:p>
          <a:p>
            <a:endParaRPr lang="en-US" dirty="0"/>
          </a:p>
        </p:txBody>
      </p:sp>
    </p:spTree>
    <p:extLst>
      <p:ext uri="{BB962C8B-B14F-4D97-AF65-F5344CB8AC3E}">
        <p14:creationId xmlns:p14="http://schemas.microsoft.com/office/powerpoint/2010/main" val="3995547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9E21AB6-5292-4150-ACCB-ABCC9B82CB2C}"/>
              </a:ext>
            </a:extLst>
          </p:cNvPr>
          <p:cNvSpPr>
            <a:spLocks noGrp="1"/>
          </p:cNvSpPr>
          <p:nvPr>
            <p:ph type="title"/>
          </p:nvPr>
        </p:nvSpPr>
        <p:spPr/>
        <p:txBody>
          <a:bodyPr/>
          <a:lstStyle/>
          <a:p>
            <a:r>
              <a:rPr lang="en-US" altLang="en-US" dirty="0"/>
              <a:t>How to Add Heading Styles</a:t>
            </a:r>
          </a:p>
        </p:txBody>
      </p:sp>
      <p:sp>
        <p:nvSpPr>
          <p:cNvPr id="21507" name="Content Placeholder 2">
            <a:extLst>
              <a:ext uri="{FF2B5EF4-FFF2-40B4-BE49-F238E27FC236}">
                <a16:creationId xmlns:a16="http://schemas.microsoft.com/office/drawing/2014/main" id="{D6F8C31B-EC54-4529-9462-1E22AACBDA91}"/>
              </a:ext>
            </a:extLst>
          </p:cNvPr>
          <p:cNvSpPr>
            <a:spLocks noGrp="1"/>
          </p:cNvSpPr>
          <p:nvPr>
            <p:ph idx="1"/>
          </p:nvPr>
        </p:nvSpPr>
        <p:spPr>
          <a:xfrm>
            <a:off x="598004" y="1520788"/>
            <a:ext cx="7947992" cy="2108623"/>
          </a:xfrm>
        </p:spPr>
        <p:txBody>
          <a:bodyPr>
            <a:normAutofit fontScale="92500" lnSpcReduction="20000"/>
          </a:bodyPr>
          <a:lstStyle/>
          <a:p>
            <a:pPr>
              <a:buFont typeface="Arial" panose="020B0604020202020204" pitchFamily="34" charset="0"/>
              <a:buNone/>
            </a:pPr>
            <a:r>
              <a:rPr lang="en-US" altLang="en-US" sz="2400" b="1" dirty="0"/>
              <a:t>No Existing Formatting Example:</a:t>
            </a:r>
          </a:p>
          <a:p>
            <a:r>
              <a:rPr lang="en-US" altLang="en-US" sz="2400" dirty="0"/>
              <a:t>Place cursor in front of Document Title or Select Text</a:t>
            </a:r>
          </a:p>
          <a:p>
            <a:r>
              <a:rPr lang="en-US" altLang="en-US" sz="2400" dirty="0"/>
              <a:t>Select the Home Tab &gt; Styles Menu &gt; Styles Launcher/Pane </a:t>
            </a:r>
          </a:p>
          <a:p>
            <a:r>
              <a:rPr lang="en-US" altLang="en-US" sz="2400" dirty="0"/>
              <a:t>Select </a:t>
            </a:r>
            <a:r>
              <a:rPr lang="en-US" altLang="en-US" sz="2400" b="1" dirty="0"/>
              <a:t>Heading 1</a:t>
            </a:r>
          </a:p>
          <a:p>
            <a:r>
              <a:rPr lang="en-US" altLang="en-US" sz="2400" dirty="0"/>
              <a:t>Add a Heading 2 style to next section title</a:t>
            </a:r>
          </a:p>
          <a:p>
            <a:pPr lvl="1"/>
            <a:r>
              <a:rPr lang="en-US" altLang="en-US" sz="2200" dirty="0"/>
              <a:t>What heading style would you apply for subsection of Heading 2? </a:t>
            </a:r>
          </a:p>
          <a:p>
            <a:endParaRPr lang="en-US" altLang="en-US" sz="2400" b="1" dirty="0"/>
          </a:p>
        </p:txBody>
      </p:sp>
      <p:pic>
        <p:nvPicPr>
          <p:cNvPr id="3" name="Content Placeholder 2" descr="Select title and then heading styles from styles pane to apply heading">
            <a:extLst>
              <a:ext uri="{FF2B5EF4-FFF2-40B4-BE49-F238E27FC236}">
                <a16:creationId xmlns:a16="http://schemas.microsoft.com/office/drawing/2014/main" id="{45339A27-C32A-0746-8EBD-B4BFF05384D6}"/>
              </a:ext>
            </a:extLst>
          </p:cNvPr>
          <p:cNvPicPr>
            <a:picLocks noGrp="1" noChangeAspect="1"/>
          </p:cNvPicPr>
          <p:nvPr>
            <p:ph sz="half" idx="4294967295"/>
          </p:nvPr>
        </p:nvPicPr>
        <p:blipFill>
          <a:blip r:embed="rId3"/>
          <a:stretch>
            <a:fillRect/>
          </a:stretch>
        </p:blipFill>
        <p:spPr>
          <a:xfrm>
            <a:off x="1114839" y="3684196"/>
            <a:ext cx="7234031" cy="2835034"/>
          </a:xfrm>
          <a:prstGeom prst="rect">
            <a:avLst/>
          </a:prstGeom>
        </p:spPr>
      </p:pic>
    </p:spTree>
    <p:extLst>
      <p:ext uri="{BB962C8B-B14F-4D97-AF65-F5344CB8AC3E}">
        <p14:creationId xmlns:p14="http://schemas.microsoft.com/office/powerpoint/2010/main" val="9303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D4F569B-4047-4CF0-A35D-2E16FBAC70F9}"/>
              </a:ext>
            </a:extLst>
          </p:cNvPr>
          <p:cNvSpPr>
            <a:spLocks noGrp="1"/>
          </p:cNvSpPr>
          <p:nvPr>
            <p:ph type="title"/>
          </p:nvPr>
        </p:nvSpPr>
        <p:spPr/>
        <p:txBody>
          <a:bodyPr/>
          <a:lstStyle/>
          <a:p>
            <a:r>
              <a:rPr lang="en-US" altLang="en-US" dirty="0"/>
              <a:t>Update Style to Match Selection</a:t>
            </a:r>
          </a:p>
        </p:txBody>
      </p:sp>
      <p:sp>
        <p:nvSpPr>
          <p:cNvPr id="22531" name="Content Placeholder 2">
            <a:extLst>
              <a:ext uri="{FF2B5EF4-FFF2-40B4-BE49-F238E27FC236}">
                <a16:creationId xmlns:a16="http://schemas.microsoft.com/office/drawing/2014/main" id="{95461D3B-435B-4FED-9803-31E02E04333F}"/>
              </a:ext>
            </a:extLst>
          </p:cNvPr>
          <p:cNvSpPr>
            <a:spLocks noGrp="1"/>
          </p:cNvSpPr>
          <p:nvPr>
            <p:ph sz="half" idx="1"/>
          </p:nvPr>
        </p:nvSpPr>
        <p:spPr/>
        <p:txBody>
          <a:bodyPr>
            <a:normAutofit fontScale="92500" lnSpcReduction="20000"/>
          </a:bodyPr>
          <a:lstStyle/>
          <a:p>
            <a:pPr>
              <a:buFont typeface="Arial" panose="020B0604020202020204" pitchFamily="34" charset="0"/>
              <a:buNone/>
            </a:pPr>
            <a:r>
              <a:rPr lang="en-US" altLang="en-US" sz="2400" b="1" dirty="0"/>
              <a:t>Existing Direct Formatting</a:t>
            </a:r>
          </a:p>
          <a:p>
            <a:pPr>
              <a:buFont typeface="Arial" panose="020B0604020202020204" pitchFamily="34" charset="0"/>
              <a:buNone/>
            </a:pPr>
            <a:r>
              <a:rPr lang="en-US" altLang="en-US" sz="2400" b="1" dirty="0"/>
              <a:t>Scenario</a:t>
            </a:r>
            <a:r>
              <a:rPr lang="en-US" altLang="en-US" sz="2400" dirty="0"/>
              <a:t>:</a:t>
            </a:r>
          </a:p>
          <a:p>
            <a:r>
              <a:rPr lang="en-US" altLang="en-US" sz="2400" dirty="0"/>
              <a:t>Select the text that has existing formatting you wish to keep</a:t>
            </a:r>
          </a:p>
          <a:p>
            <a:r>
              <a:rPr lang="en-US" altLang="en-US" sz="2400" dirty="0"/>
              <a:t>From Styles Menu locate the heading style you wish to apply</a:t>
            </a:r>
          </a:p>
          <a:p>
            <a:r>
              <a:rPr lang="en-US" altLang="en-US" sz="2400" dirty="0"/>
              <a:t>Right Click/Select Down Arrow</a:t>
            </a:r>
          </a:p>
          <a:p>
            <a:r>
              <a:rPr lang="en-US" altLang="en-US" sz="2400" dirty="0"/>
              <a:t>Select “Update Heading X to Match Selection”</a:t>
            </a:r>
          </a:p>
          <a:p>
            <a:pPr lvl="1"/>
            <a:r>
              <a:rPr lang="en-US" altLang="en-US" sz="2200" dirty="0"/>
              <a:t>Text retains original formatting but now has a Heading X Style applied.</a:t>
            </a:r>
          </a:p>
        </p:txBody>
      </p:sp>
      <p:sp>
        <p:nvSpPr>
          <p:cNvPr id="4" name="Content Placeholder 3">
            <a:extLst>
              <a:ext uri="{FF2B5EF4-FFF2-40B4-BE49-F238E27FC236}">
                <a16:creationId xmlns:a16="http://schemas.microsoft.com/office/drawing/2014/main" id="{7D67BFFC-92B5-8B4B-8F5D-1049A4611A0C}"/>
              </a:ext>
            </a:extLst>
          </p:cNvPr>
          <p:cNvSpPr>
            <a:spLocks noGrp="1"/>
          </p:cNvSpPr>
          <p:nvPr>
            <p:ph sz="half" idx="2"/>
          </p:nvPr>
        </p:nvSpPr>
        <p:spPr/>
        <p:txBody>
          <a:bodyPr>
            <a:normAutofit fontScale="92500" lnSpcReduction="20000"/>
          </a:bodyPr>
          <a:lstStyle/>
          <a:p>
            <a:endParaRPr lang="en-US"/>
          </a:p>
        </p:txBody>
      </p:sp>
      <p:pic>
        <p:nvPicPr>
          <p:cNvPr id="6" name="Picture 5" descr="Right click on a style to locate &quot;Update to Match Selection&quot; option ">
            <a:extLst>
              <a:ext uri="{FF2B5EF4-FFF2-40B4-BE49-F238E27FC236}">
                <a16:creationId xmlns:a16="http://schemas.microsoft.com/office/drawing/2014/main" id="{0C02F460-0107-5544-A933-DAE148642D0D}"/>
              </a:ext>
            </a:extLst>
          </p:cNvPr>
          <p:cNvPicPr>
            <a:picLocks noChangeAspect="1"/>
          </p:cNvPicPr>
          <p:nvPr/>
        </p:nvPicPr>
        <p:blipFill>
          <a:blip r:embed="rId3"/>
          <a:stretch>
            <a:fillRect/>
          </a:stretch>
        </p:blipFill>
        <p:spPr>
          <a:xfrm>
            <a:off x="4783377" y="1417638"/>
            <a:ext cx="4055823" cy="4829632"/>
          </a:xfrm>
          <a:prstGeom prst="rect">
            <a:avLst/>
          </a:prstGeom>
          <a:ln>
            <a:solidFill>
              <a:srgbClr val="000000"/>
            </a:solidFill>
          </a:ln>
        </p:spPr>
      </p:pic>
    </p:spTree>
    <p:extLst>
      <p:ext uri="{BB962C8B-B14F-4D97-AF65-F5344CB8AC3E}">
        <p14:creationId xmlns:p14="http://schemas.microsoft.com/office/powerpoint/2010/main" val="1679314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326225F-67C4-4AA4-BDED-E2A32EA35AA0}"/>
              </a:ext>
            </a:extLst>
          </p:cNvPr>
          <p:cNvSpPr>
            <a:spLocks noGrp="1"/>
          </p:cNvSpPr>
          <p:nvPr>
            <p:ph type="title"/>
          </p:nvPr>
        </p:nvSpPr>
        <p:spPr/>
        <p:txBody>
          <a:bodyPr/>
          <a:lstStyle/>
          <a:p>
            <a:r>
              <a:rPr lang="en-US" altLang="en-US" dirty="0"/>
              <a:t>Modify a Style</a:t>
            </a:r>
          </a:p>
        </p:txBody>
      </p:sp>
      <p:sp>
        <p:nvSpPr>
          <p:cNvPr id="23555" name="Content Placeholder 2">
            <a:extLst>
              <a:ext uri="{FF2B5EF4-FFF2-40B4-BE49-F238E27FC236}">
                <a16:creationId xmlns:a16="http://schemas.microsoft.com/office/drawing/2014/main" id="{6FD868F6-2939-44A4-ACAA-6A0109F95970}"/>
              </a:ext>
            </a:extLst>
          </p:cNvPr>
          <p:cNvSpPr>
            <a:spLocks noGrp="1"/>
          </p:cNvSpPr>
          <p:nvPr>
            <p:ph sz="half" idx="1"/>
          </p:nvPr>
        </p:nvSpPr>
        <p:spPr/>
        <p:txBody>
          <a:bodyPr>
            <a:normAutofit fontScale="92500"/>
          </a:bodyPr>
          <a:lstStyle/>
          <a:p>
            <a:pPr>
              <a:buFont typeface="Arial" panose="020B0604020202020204" pitchFamily="34" charset="0"/>
              <a:buNone/>
            </a:pPr>
            <a:r>
              <a:rPr lang="en-US" altLang="en-US" b="1" dirty="0"/>
              <a:t>Modify Default Style Formatting</a:t>
            </a:r>
            <a:r>
              <a:rPr lang="en-US" altLang="en-US" dirty="0"/>
              <a:t>:</a:t>
            </a:r>
          </a:p>
          <a:p>
            <a:r>
              <a:rPr lang="en-US" altLang="en-US" dirty="0"/>
              <a:t>Modify heading styles to match your preference</a:t>
            </a:r>
          </a:p>
          <a:p>
            <a:r>
              <a:rPr lang="en-US" altLang="en-US" dirty="0"/>
              <a:t>Styles Menu &gt; Heading X &gt; Right Click  or click on drop down arrow&gt; Select Modify Style</a:t>
            </a:r>
          </a:p>
          <a:p>
            <a:r>
              <a:rPr lang="en-US" altLang="en-US" dirty="0"/>
              <a:t>Make Changes under Formatting Area</a:t>
            </a:r>
          </a:p>
        </p:txBody>
      </p:sp>
      <p:sp>
        <p:nvSpPr>
          <p:cNvPr id="4" name="Content Placeholder 3">
            <a:extLst>
              <a:ext uri="{FF2B5EF4-FFF2-40B4-BE49-F238E27FC236}">
                <a16:creationId xmlns:a16="http://schemas.microsoft.com/office/drawing/2014/main" id="{A127D6ED-2F62-014F-98F1-F084F4A882BD}"/>
              </a:ext>
            </a:extLst>
          </p:cNvPr>
          <p:cNvSpPr>
            <a:spLocks noGrp="1"/>
          </p:cNvSpPr>
          <p:nvPr>
            <p:ph sz="half" idx="2"/>
          </p:nvPr>
        </p:nvSpPr>
        <p:spPr/>
        <p:txBody>
          <a:bodyPr>
            <a:normAutofit fontScale="92500"/>
          </a:bodyPr>
          <a:lstStyle/>
          <a:p>
            <a:endParaRPr lang="en-US"/>
          </a:p>
        </p:txBody>
      </p:sp>
      <p:pic>
        <p:nvPicPr>
          <p:cNvPr id="8" name="Content Placeholder 4" descr="Click down arrow next to style you wish to change and select Modify. The &quot;Select All # instances&quot; option is also available for you to see all the content in the document that contains this style.">
            <a:extLst>
              <a:ext uri="{FF2B5EF4-FFF2-40B4-BE49-F238E27FC236}">
                <a16:creationId xmlns:a16="http://schemas.microsoft.com/office/drawing/2014/main" id="{7B851B85-C88C-1445-B074-12CC6E3D81DE}"/>
              </a:ext>
            </a:extLst>
          </p:cNvPr>
          <p:cNvPicPr>
            <a:picLocks noChangeAspect="1"/>
          </p:cNvPicPr>
          <p:nvPr/>
        </p:nvPicPr>
        <p:blipFill>
          <a:blip r:embed="rId3"/>
          <a:stretch>
            <a:fillRect/>
          </a:stretch>
        </p:blipFill>
        <p:spPr>
          <a:xfrm>
            <a:off x="4770316" y="1600200"/>
            <a:ext cx="3794368" cy="4525963"/>
          </a:xfrm>
          <a:prstGeom prst="rect">
            <a:avLst/>
          </a:prstGeom>
          <a:ln>
            <a:solidFill>
              <a:schemeClr val="tx1"/>
            </a:solidFill>
          </a:ln>
        </p:spPr>
      </p:pic>
    </p:spTree>
    <p:extLst>
      <p:ext uri="{BB962C8B-B14F-4D97-AF65-F5344CB8AC3E}">
        <p14:creationId xmlns:p14="http://schemas.microsoft.com/office/powerpoint/2010/main" val="110023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6680-C6B2-CE44-AF1B-E61EA5818991}"/>
              </a:ext>
            </a:extLst>
          </p:cNvPr>
          <p:cNvSpPr>
            <a:spLocks noGrp="1"/>
          </p:cNvSpPr>
          <p:nvPr>
            <p:ph type="title"/>
          </p:nvPr>
        </p:nvSpPr>
        <p:spPr/>
        <p:txBody>
          <a:bodyPr/>
          <a:lstStyle/>
          <a:p>
            <a:r>
              <a:rPr lang="en-US" dirty="0"/>
              <a:t>What are Instructional Materials?</a:t>
            </a:r>
          </a:p>
        </p:txBody>
      </p:sp>
      <p:sp>
        <p:nvSpPr>
          <p:cNvPr id="3" name="Content Placeholder 2">
            <a:extLst>
              <a:ext uri="{FF2B5EF4-FFF2-40B4-BE49-F238E27FC236}">
                <a16:creationId xmlns:a16="http://schemas.microsoft.com/office/drawing/2014/main" id="{B6929F42-2F51-264F-A79C-62542972D806}"/>
              </a:ext>
            </a:extLst>
          </p:cNvPr>
          <p:cNvSpPr>
            <a:spLocks noGrp="1"/>
          </p:cNvSpPr>
          <p:nvPr>
            <p:ph idx="1"/>
          </p:nvPr>
        </p:nvSpPr>
        <p:spPr>
          <a:xfrm>
            <a:off x="457200" y="1600200"/>
            <a:ext cx="8229600" cy="4778298"/>
          </a:xfrm>
        </p:spPr>
        <p:txBody>
          <a:bodyPr/>
          <a:lstStyle/>
          <a:p>
            <a:r>
              <a:rPr lang="en-US" altLang="en-US" dirty="0"/>
              <a:t>Electronic Distributed Materials</a:t>
            </a:r>
          </a:p>
          <a:p>
            <a:pPr lvl="1"/>
            <a:r>
              <a:rPr lang="en-US" altLang="en-US" b="1" dirty="0"/>
              <a:t>Syllabus</a:t>
            </a:r>
          </a:p>
          <a:p>
            <a:pPr lvl="1"/>
            <a:r>
              <a:rPr lang="en-US" altLang="en-US" b="1" dirty="0"/>
              <a:t>Word Docs</a:t>
            </a:r>
            <a:r>
              <a:rPr lang="en-US" altLang="en-US" dirty="0"/>
              <a:t>, PPT, </a:t>
            </a:r>
            <a:r>
              <a:rPr lang="en-US" altLang="en-US" b="1" dirty="0"/>
              <a:t>PDF</a:t>
            </a:r>
            <a:r>
              <a:rPr lang="en-US" altLang="en-US" dirty="0"/>
              <a:t>, WebPages</a:t>
            </a:r>
          </a:p>
          <a:p>
            <a:r>
              <a:rPr lang="en-US" altLang="en-US" dirty="0"/>
              <a:t>Textbooks</a:t>
            </a:r>
          </a:p>
          <a:p>
            <a:r>
              <a:rPr lang="en-US" altLang="en-US" b="1" dirty="0"/>
              <a:t>Canvas Course Content</a:t>
            </a:r>
          </a:p>
          <a:p>
            <a:r>
              <a:rPr lang="en-US" altLang="en-US" dirty="0"/>
              <a:t>Faculty Website Content</a:t>
            </a:r>
          </a:p>
          <a:p>
            <a:r>
              <a:rPr lang="en-US" altLang="en-US" dirty="0"/>
              <a:t>Videos and Audio…</a:t>
            </a:r>
          </a:p>
          <a:p>
            <a:endParaRPr lang="en-US" dirty="0"/>
          </a:p>
        </p:txBody>
      </p:sp>
      <p:pic>
        <p:nvPicPr>
          <p:cNvPr id="5" name="Picture 4">
            <a:extLst>
              <a:ext uri="{FF2B5EF4-FFF2-40B4-BE49-F238E27FC236}">
                <a16:creationId xmlns:a16="http://schemas.microsoft.com/office/drawing/2014/main" id="{80450A99-006F-744A-8BCE-E7DB5BF2615C}"/>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00132" y="3928427"/>
            <a:ext cx="3589867" cy="2658745"/>
          </a:xfrm>
          <a:prstGeom prst="rect">
            <a:avLst/>
          </a:prstGeom>
        </p:spPr>
      </p:pic>
    </p:spTree>
    <p:extLst>
      <p:ext uri="{BB962C8B-B14F-4D97-AF65-F5344CB8AC3E}">
        <p14:creationId xmlns:p14="http://schemas.microsoft.com/office/powerpoint/2010/main" val="3500292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AF71C00-5C33-40C4-B6A1-4F7DE229E7E0}"/>
              </a:ext>
            </a:extLst>
          </p:cNvPr>
          <p:cNvSpPr>
            <a:spLocks noGrp="1"/>
          </p:cNvSpPr>
          <p:nvPr>
            <p:ph type="title"/>
          </p:nvPr>
        </p:nvSpPr>
        <p:spPr/>
        <p:txBody>
          <a:bodyPr/>
          <a:lstStyle/>
          <a:p>
            <a:r>
              <a:rPr lang="en-US" altLang="en-US" dirty="0"/>
              <a:t>Modify Style Window</a:t>
            </a:r>
          </a:p>
        </p:txBody>
      </p:sp>
      <p:sp>
        <p:nvSpPr>
          <p:cNvPr id="24579" name="Content Placeholder 2">
            <a:extLst>
              <a:ext uri="{FF2B5EF4-FFF2-40B4-BE49-F238E27FC236}">
                <a16:creationId xmlns:a16="http://schemas.microsoft.com/office/drawing/2014/main" id="{10FFB0D8-25A0-4F03-803D-86B3BDF23C1F}"/>
              </a:ext>
            </a:extLst>
          </p:cNvPr>
          <p:cNvSpPr>
            <a:spLocks noGrp="1"/>
          </p:cNvSpPr>
          <p:nvPr>
            <p:ph sz="half" idx="1"/>
          </p:nvPr>
        </p:nvSpPr>
        <p:spPr/>
        <p:txBody>
          <a:bodyPr/>
          <a:lstStyle/>
          <a:p>
            <a:pPr>
              <a:buFont typeface="Arial" panose="020B0604020202020204" pitchFamily="34" charset="0"/>
              <a:buNone/>
            </a:pPr>
            <a:r>
              <a:rPr lang="en-US" altLang="en-US" b="1" dirty="0"/>
              <a:t>Properties</a:t>
            </a:r>
            <a:r>
              <a:rPr lang="en-US" altLang="en-US" dirty="0"/>
              <a:t>: Style Name and Type</a:t>
            </a:r>
          </a:p>
          <a:p>
            <a:pPr>
              <a:buFont typeface="Arial" panose="020B0604020202020204" pitchFamily="34" charset="0"/>
              <a:buNone/>
            </a:pPr>
            <a:r>
              <a:rPr lang="en-US" altLang="en-US" b="1" dirty="0"/>
              <a:t>Formatting</a:t>
            </a:r>
            <a:r>
              <a:rPr lang="en-US" altLang="en-US" dirty="0"/>
              <a:t>: Font, Paragraph, Border, Tabs, Numbering, Paragraph Spacing, Text Placement…</a:t>
            </a:r>
          </a:p>
        </p:txBody>
      </p:sp>
      <p:pic>
        <p:nvPicPr>
          <p:cNvPr id="3" name="Content Placeholder 2" descr="Modify Style window displays the style properties and Formatting area">
            <a:extLst>
              <a:ext uri="{FF2B5EF4-FFF2-40B4-BE49-F238E27FC236}">
                <a16:creationId xmlns:a16="http://schemas.microsoft.com/office/drawing/2014/main" id="{82B5BC83-8804-C041-B55F-6FF902415DD1}"/>
              </a:ext>
            </a:extLst>
          </p:cNvPr>
          <p:cNvPicPr>
            <a:picLocks noGrp="1" noChangeAspect="1"/>
          </p:cNvPicPr>
          <p:nvPr>
            <p:ph sz="half" idx="2"/>
          </p:nvPr>
        </p:nvPicPr>
        <p:blipFill>
          <a:blip r:embed="rId2"/>
          <a:stretch>
            <a:fillRect/>
          </a:stretch>
        </p:blipFill>
        <p:spPr>
          <a:xfrm>
            <a:off x="4599136" y="1749287"/>
            <a:ext cx="4087664" cy="4177644"/>
          </a:xfrm>
          <a:prstGeom prst="rect">
            <a:avLst/>
          </a:prstGeom>
        </p:spPr>
      </p:pic>
    </p:spTree>
    <p:extLst>
      <p:ext uri="{BB962C8B-B14F-4D97-AF65-F5344CB8AC3E}">
        <p14:creationId xmlns:p14="http://schemas.microsoft.com/office/powerpoint/2010/main" val="1047330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Style Scenarios</a:t>
            </a:r>
          </a:p>
        </p:txBody>
      </p:sp>
      <p:sp>
        <p:nvSpPr>
          <p:cNvPr id="3" name="Content Placeholder 2"/>
          <p:cNvSpPr>
            <a:spLocks noGrp="1"/>
          </p:cNvSpPr>
          <p:nvPr>
            <p:ph idx="1"/>
          </p:nvPr>
        </p:nvSpPr>
        <p:spPr/>
        <p:txBody>
          <a:bodyPr/>
          <a:lstStyle/>
          <a:p>
            <a:r>
              <a:rPr lang="en-US" dirty="0"/>
              <a:t>List Style</a:t>
            </a:r>
          </a:p>
          <a:p>
            <a:r>
              <a:rPr lang="en-US" dirty="0"/>
              <a:t>Italic (emphasis), Bold (Strong)</a:t>
            </a:r>
          </a:p>
          <a:p>
            <a:r>
              <a:rPr lang="en-US" dirty="0"/>
              <a:t>Create New Styles</a:t>
            </a:r>
          </a:p>
          <a:p>
            <a:pPr lvl="1"/>
            <a:r>
              <a:rPr lang="en-US" dirty="0"/>
              <a:t>Accessible Text Box</a:t>
            </a:r>
          </a:p>
          <a:p>
            <a:pPr lvl="1"/>
            <a:r>
              <a:rPr lang="en-US" dirty="0"/>
              <a:t>Announcement Text</a:t>
            </a:r>
          </a:p>
          <a:p>
            <a:pPr lvl="1"/>
            <a:r>
              <a:rPr lang="en-US" dirty="0"/>
              <a:t>Alert Text</a:t>
            </a:r>
          </a:p>
        </p:txBody>
      </p:sp>
    </p:spTree>
    <p:extLst>
      <p:ext uri="{BB962C8B-B14F-4D97-AF65-F5344CB8AC3E}">
        <p14:creationId xmlns:p14="http://schemas.microsoft.com/office/powerpoint/2010/main" val="657064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 Tips</a:t>
            </a:r>
          </a:p>
        </p:txBody>
      </p:sp>
      <p:sp>
        <p:nvSpPr>
          <p:cNvPr id="3" name="Content Placeholder 2"/>
          <p:cNvSpPr>
            <a:spLocks noGrp="1"/>
          </p:cNvSpPr>
          <p:nvPr>
            <p:ph idx="1"/>
          </p:nvPr>
        </p:nvSpPr>
        <p:spPr/>
        <p:txBody>
          <a:bodyPr/>
          <a:lstStyle/>
          <a:p>
            <a:r>
              <a:rPr lang="en-US" dirty="0"/>
              <a:t>Style doesn’t look right?</a:t>
            </a:r>
          </a:p>
          <a:p>
            <a:pPr lvl="1"/>
            <a:r>
              <a:rPr lang="en-US" dirty="0"/>
              <a:t>Apply normal or clear all</a:t>
            </a:r>
          </a:p>
          <a:p>
            <a:pPr lvl="1"/>
            <a:r>
              <a:rPr lang="en-US" dirty="0"/>
              <a:t>Re-apply style</a:t>
            </a:r>
          </a:p>
          <a:p>
            <a:r>
              <a:rPr lang="en-US" dirty="0"/>
              <a:t>Create a Quick Style Set for Document</a:t>
            </a:r>
          </a:p>
          <a:p>
            <a:r>
              <a:rPr lang="en-US" dirty="0"/>
              <a:t>Create templates that contain formatting preferences for future use .dot, .dotx</a:t>
            </a:r>
          </a:p>
        </p:txBody>
      </p:sp>
    </p:spTree>
    <p:extLst>
      <p:ext uri="{BB962C8B-B14F-4D97-AF65-F5344CB8AC3E}">
        <p14:creationId xmlns:p14="http://schemas.microsoft.com/office/powerpoint/2010/main" val="1348801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AE39-C81D-C14A-B3D6-61482F40ADD8}"/>
              </a:ext>
            </a:extLst>
          </p:cNvPr>
          <p:cNvSpPr>
            <a:spLocks noGrp="1"/>
          </p:cNvSpPr>
          <p:nvPr>
            <p:ph type="title"/>
          </p:nvPr>
        </p:nvSpPr>
        <p:spPr/>
        <p:txBody>
          <a:bodyPr/>
          <a:lstStyle/>
          <a:p>
            <a:r>
              <a:rPr lang="en-US" dirty="0"/>
              <a:t>Activity #4</a:t>
            </a:r>
          </a:p>
        </p:txBody>
      </p:sp>
      <p:sp>
        <p:nvSpPr>
          <p:cNvPr id="3" name="Content Placeholder 2">
            <a:extLst>
              <a:ext uri="{FF2B5EF4-FFF2-40B4-BE49-F238E27FC236}">
                <a16:creationId xmlns:a16="http://schemas.microsoft.com/office/drawing/2014/main" id="{FF8B6B44-1AC6-EB4F-B397-B469281B8292}"/>
              </a:ext>
            </a:extLst>
          </p:cNvPr>
          <p:cNvSpPr>
            <a:spLocks noGrp="1"/>
          </p:cNvSpPr>
          <p:nvPr>
            <p:ph idx="1"/>
          </p:nvPr>
        </p:nvSpPr>
        <p:spPr/>
        <p:txBody>
          <a:bodyPr/>
          <a:lstStyle/>
          <a:p>
            <a:r>
              <a:rPr lang="en-US" dirty="0"/>
              <a:t>Add heading styles to main title/section titles</a:t>
            </a:r>
          </a:p>
          <a:p>
            <a:r>
              <a:rPr lang="en-US" dirty="0"/>
              <a:t>Apply direct formatting to a section title and update a style to match existing formatting </a:t>
            </a:r>
          </a:p>
          <a:p>
            <a:r>
              <a:rPr lang="en-US" dirty="0"/>
              <a:t>Modify one of the applied styles</a:t>
            </a:r>
          </a:p>
          <a:p>
            <a:endParaRPr lang="en-US" dirty="0"/>
          </a:p>
          <a:p>
            <a:endParaRPr lang="en-US" dirty="0"/>
          </a:p>
        </p:txBody>
      </p:sp>
    </p:spTree>
    <p:extLst>
      <p:ext uri="{BB962C8B-B14F-4D97-AF65-F5344CB8AC3E}">
        <p14:creationId xmlns:p14="http://schemas.microsoft.com/office/powerpoint/2010/main" val="515022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4C1F-4781-464D-A953-1085F389FFA1}"/>
              </a:ext>
            </a:extLst>
          </p:cNvPr>
          <p:cNvSpPr>
            <a:spLocks noGrp="1"/>
          </p:cNvSpPr>
          <p:nvPr>
            <p:ph type="title"/>
          </p:nvPr>
        </p:nvSpPr>
        <p:spPr/>
        <p:txBody>
          <a:bodyPr/>
          <a:lstStyle/>
          <a:p>
            <a:pPr algn="ctr">
              <a:defRPr/>
            </a:pPr>
            <a:r>
              <a:rPr lang="en-US" dirty="0"/>
              <a:t>Working with Images</a:t>
            </a:r>
          </a:p>
        </p:txBody>
      </p:sp>
      <p:sp>
        <p:nvSpPr>
          <p:cNvPr id="4" name="Text Placeholder 3">
            <a:extLst>
              <a:ext uri="{FF2B5EF4-FFF2-40B4-BE49-F238E27FC236}">
                <a16:creationId xmlns:a16="http://schemas.microsoft.com/office/drawing/2014/main" id="{A837FE61-F81C-C94E-BB2E-3425FC5AA65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339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758E4BB-ACE2-4661-8ACC-64BABE056455}"/>
              </a:ext>
            </a:extLst>
          </p:cNvPr>
          <p:cNvSpPr>
            <a:spLocks noGrp="1"/>
          </p:cNvSpPr>
          <p:nvPr>
            <p:ph type="title"/>
          </p:nvPr>
        </p:nvSpPr>
        <p:spPr/>
        <p:txBody>
          <a:bodyPr/>
          <a:lstStyle/>
          <a:p>
            <a:r>
              <a:rPr lang="en-US" altLang="en-US" dirty="0"/>
              <a:t>Add Alternative Text to Images</a:t>
            </a:r>
          </a:p>
        </p:txBody>
      </p:sp>
      <p:sp>
        <p:nvSpPr>
          <p:cNvPr id="33795" name="Content Placeholder 2">
            <a:extLst>
              <a:ext uri="{FF2B5EF4-FFF2-40B4-BE49-F238E27FC236}">
                <a16:creationId xmlns:a16="http://schemas.microsoft.com/office/drawing/2014/main" id="{2AF76743-7C82-4051-BBAD-0610BA752E8A}"/>
              </a:ext>
            </a:extLst>
          </p:cNvPr>
          <p:cNvSpPr>
            <a:spLocks noGrp="1"/>
          </p:cNvSpPr>
          <p:nvPr>
            <p:ph idx="1"/>
          </p:nvPr>
        </p:nvSpPr>
        <p:spPr/>
        <p:txBody>
          <a:bodyPr>
            <a:normAutofit/>
          </a:bodyPr>
          <a:lstStyle/>
          <a:p>
            <a:r>
              <a:rPr lang="en-US" altLang="en-US" dirty="0"/>
              <a:t>Provide Alt Text Descriptions for Images</a:t>
            </a:r>
          </a:p>
          <a:p>
            <a:pPr lvl="1"/>
            <a:r>
              <a:rPr lang="en-US" altLang="en-US" dirty="0"/>
              <a:t>Right Click &gt; Edit Alt Text </a:t>
            </a:r>
          </a:p>
          <a:p>
            <a:pPr lvl="1"/>
            <a:r>
              <a:rPr lang="en-US" altLang="en-US" dirty="0"/>
              <a:t>Select Image &gt; Picture Format Tab &gt; Alt Text</a:t>
            </a:r>
          </a:p>
          <a:p>
            <a:r>
              <a:rPr lang="en-US" altLang="en-US" dirty="0"/>
              <a:t>Concise and Meaningful Descriptions</a:t>
            </a:r>
          </a:p>
          <a:p>
            <a:r>
              <a:rPr lang="en-US" altLang="en-US" dirty="0"/>
              <a:t>Avoid starting description with “Image of”</a:t>
            </a:r>
          </a:p>
          <a:p>
            <a:r>
              <a:rPr lang="en-US" altLang="en-US" dirty="0"/>
              <a:t>Long Descriptions written next to image</a:t>
            </a:r>
          </a:p>
          <a:p>
            <a:r>
              <a:rPr lang="en-US" altLang="en-US" dirty="0"/>
              <a:t>Mark as “decorative” when appropriate</a:t>
            </a:r>
          </a:p>
        </p:txBody>
      </p:sp>
    </p:spTree>
    <p:extLst>
      <p:ext uri="{BB962C8B-B14F-4D97-AF65-F5344CB8AC3E}">
        <p14:creationId xmlns:p14="http://schemas.microsoft.com/office/powerpoint/2010/main" val="238357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9C66-1D91-704D-B2D1-CEFE98D4DCA0}"/>
              </a:ext>
            </a:extLst>
          </p:cNvPr>
          <p:cNvSpPr>
            <a:spLocks noGrp="1"/>
          </p:cNvSpPr>
          <p:nvPr>
            <p:ph type="title"/>
          </p:nvPr>
        </p:nvSpPr>
        <p:spPr/>
        <p:txBody>
          <a:bodyPr/>
          <a:lstStyle/>
          <a:p>
            <a:r>
              <a:rPr lang="en-US" dirty="0"/>
              <a:t>Adding Alt Text Example</a:t>
            </a:r>
          </a:p>
        </p:txBody>
      </p:sp>
      <p:pic>
        <p:nvPicPr>
          <p:cNvPr id="4" name="Content Placeholder 3" descr="Right click on image to select Edit Alt Text and enter alt text in alt text pane">
            <a:extLst>
              <a:ext uri="{FF2B5EF4-FFF2-40B4-BE49-F238E27FC236}">
                <a16:creationId xmlns:a16="http://schemas.microsoft.com/office/drawing/2014/main" id="{FC9D1F02-0A64-7541-A8E6-C34D57D5B228}"/>
              </a:ext>
            </a:extLst>
          </p:cNvPr>
          <p:cNvPicPr>
            <a:picLocks noGrp="1" noChangeAspect="1"/>
          </p:cNvPicPr>
          <p:nvPr>
            <p:ph idx="1"/>
          </p:nvPr>
        </p:nvPicPr>
        <p:blipFill>
          <a:blip r:embed="rId2"/>
          <a:stretch>
            <a:fillRect/>
          </a:stretch>
        </p:blipFill>
        <p:spPr>
          <a:xfrm>
            <a:off x="1549401" y="1237836"/>
            <a:ext cx="5827890" cy="5620164"/>
          </a:xfrm>
          <a:prstGeom prst="rect">
            <a:avLst/>
          </a:prstGeom>
        </p:spPr>
      </p:pic>
    </p:spTree>
    <p:extLst>
      <p:ext uri="{BB962C8B-B14F-4D97-AF65-F5344CB8AC3E}">
        <p14:creationId xmlns:p14="http://schemas.microsoft.com/office/powerpoint/2010/main" val="2014313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C366F03-70D0-4F99-9F27-192D089322B9}"/>
              </a:ext>
            </a:extLst>
          </p:cNvPr>
          <p:cNvSpPr>
            <a:spLocks noGrp="1"/>
          </p:cNvSpPr>
          <p:nvPr>
            <p:ph type="title"/>
          </p:nvPr>
        </p:nvSpPr>
        <p:spPr/>
        <p:txBody>
          <a:bodyPr/>
          <a:lstStyle/>
          <a:p>
            <a:r>
              <a:rPr lang="en-US" altLang="en-US" dirty="0"/>
              <a:t>Alt Text vs. Caption</a:t>
            </a:r>
          </a:p>
        </p:txBody>
      </p:sp>
      <p:sp>
        <p:nvSpPr>
          <p:cNvPr id="2" name="Text Placeholder 1">
            <a:extLst>
              <a:ext uri="{FF2B5EF4-FFF2-40B4-BE49-F238E27FC236}">
                <a16:creationId xmlns:a16="http://schemas.microsoft.com/office/drawing/2014/main" id="{367CE960-0F4F-4942-A0F9-7CAA11BCB219}"/>
              </a:ext>
            </a:extLst>
          </p:cNvPr>
          <p:cNvSpPr>
            <a:spLocks noGrp="1"/>
          </p:cNvSpPr>
          <p:nvPr>
            <p:ph type="body" idx="1"/>
          </p:nvPr>
        </p:nvSpPr>
        <p:spPr/>
        <p:txBody>
          <a:bodyPr/>
          <a:lstStyle/>
          <a:p>
            <a:r>
              <a:rPr lang="en-US" dirty="0"/>
              <a:t>Alt Text</a:t>
            </a:r>
          </a:p>
        </p:txBody>
      </p:sp>
      <p:sp>
        <p:nvSpPr>
          <p:cNvPr id="34819" name="Content Placeholder 2">
            <a:extLst>
              <a:ext uri="{FF2B5EF4-FFF2-40B4-BE49-F238E27FC236}">
                <a16:creationId xmlns:a16="http://schemas.microsoft.com/office/drawing/2014/main" id="{3F39E1A6-D7A8-44E4-9CB5-73C79723D439}"/>
              </a:ext>
            </a:extLst>
          </p:cNvPr>
          <p:cNvSpPr>
            <a:spLocks noGrp="1"/>
          </p:cNvSpPr>
          <p:nvPr>
            <p:ph sz="half" idx="2"/>
          </p:nvPr>
        </p:nvSpPr>
        <p:spPr/>
        <p:txBody>
          <a:bodyPr>
            <a:normAutofit/>
          </a:bodyPr>
          <a:lstStyle/>
          <a:p>
            <a:r>
              <a:rPr lang="en-US" dirty="0">
                <a:solidFill>
                  <a:schemeClr val="tx1"/>
                </a:solidFill>
              </a:rPr>
              <a:t>Alternate text is read aloud to someone using assistive technology, but is hidden from a sighted user</a:t>
            </a:r>
          </a:p>
          <a:p>
            <a:r>
              <a:rPr lang="en-US" dirty="0">
                <a:solidFill>
                  <a:schemeClr val="tx1"/>
                </a:solidFill>
              </a:rPr>
              <a:t>Include more description in alt text if adding caption as well to avoid redundancy</a:t>
            </a:r>
          </a:p>
        </p:txBody>
      </p:sp>
      <p:sp>
        <p:nvSpPr>
          <p:cNvPr id="3" name="Text Placeholder 2">
            <a:extLst>
              <a:ext uri="{FF2B5EF4-FFF2-40B4-BE49-F238E27FC236}">
                <a16:creationId xmlns:a16="http://schemas.microsoft.com/office/drawing/2014/main" id="{ADEB7533-DCC8-FF40-96AF-E7997D6ED97D}"/>
              </a:ext>
            </a:extLst>
          </p:cNvPr>
          <p:cNvSpPr>
            <a:spLocks noGrp="1"/>
          </p:cNvSpPr>
          <p:nvPr>
            <p:ph type="body" sz="quarter" idx="3"/>
          </p:nvPr>
        </p:nvSpPr>
        <p:spPr/>
        <p:txBody>
          <a:bodyPr/>
          <a:lstStyle/>
          <a:p>
            <a:r>
              <a:rPr lang="en-US" dirty="0"/>
              <a:t>Image Caption</a:t>
            </a:r>
          </a:p>
        </p:txBody>
      </p:sp>
      <p:sp>
        <p:nvSpPr>
          <p:cNvPr id="4" name="Content Placeholder 3">
            <a:extLst>
              <a:ext uri="{FF2B5EF4-FFF2-40B4-BE49-F238E27FC236}">
                <a16:creationId xmlns:a16="http://schemas.microsoft.com/office/drawing/2014/main" id="{1A24B90E-21A2-4648-906A-DF76ED08D7B0}"/>
              </a:ext>
            </a:extLst>
          </p:cNvPr>
          <p:cNvSpPr>
            <a:spLocks noGrp="1"/>
          </p:cNvSpPr>
          <p:nvPr>
            <p:ph sz="quarter" idx="4"/>
          </p:nvPr>
        </p:nvSpPr>
        <p:spPr/>
        <p:txBody>
          <a:bodyPr>
            <a:normAutofit/>
          </a:bodyPr>
          <a:lstStyle/>
          <a:p>
            <a:r>
              <a:rPr lang="en-US" dirty="0">
                <a:solidFill>
                  <a:schemeClr val="tx1"/>
                </a:solidFill>
              </a:rPr>
              <a:t>Image Caption is Text that displays on the screen</a:t>
            </a:r>
          </a:p>
          <a:p>
            <a:r>
              <a:rPr lang="en-US" dirty="0">
                <a:solidFill>
                  <a:schemeClr val="tx1"/>
                </a:solidFill>
              </a:rPr>
              <a:t>Screen readers will read both alt text and caption</a:t>
            </a:r>
          </a:p>
          <a:p>
            <a:r>
              <a:rPr lang="en-US" dirty="0">
                <a:solidFill>
                  <a:schemeClr val="tx1"/>
                </a:solidFill>
              </a:rPr>
              <a:t>Add if no alt text option (older Mac word versions)</a:t>
            </a:r>
          </a:p>
          <a:p>
            <a:r>
              <a:rPr lang="en-US" dirty="0">
                <a:solidFill>
                  <a:schemeClr val="tx1"/>
                </a:solidFill>
              </a:rPr>
              <a:t>References Tab &gt; Insert Caption</a:t>
            </a:r>
          </a:p>
        </p:txBody>
      </p:sp>
    </p:spTree>
    <p:extLst>
      <p:ext uri="{BB962C8B-B14F-4D97-AF65-F5344CB8AC3E}">
        <p14:creationId xmlns:p14="http://schemas.microsoft.com/office/powerpoint/2010/main" val="3199768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C2F03CB-392E-4F54-A881-ED92992A462D}"/>
              </a:ext>
            </a:extLst>
          </p:cNvPr>
          <p:cNvSpPr>
            <a:spLocks noGrp="1"/>
          </p:cNvSpPr>
          <p:nvPr>
            <p:ph type="title"/>
          </p:nvPr>
        </p:nvSpPr>
        <p:spPr/>
        <p:txBody>
          <a:bodyPr/>
          <a:lstStyle/>
          <a:p>
            <a:r>
              <a:rPr lang="en-US" altLang="en-US" dirty="0"/>
              <a:t>Alt Text Tips</a:t>
            </a:r>
          </a:p>
        </p:txBody>
      </p:sp>
      <p:sp>
        <p:nvSpPr>
          <p:cNvPr id="35843" name="Content Placeholder 2">
            <a:extLst>
              <a:ext uri="{FF2B5EF4-FFF2-40B4-BE49-F238E27FC236}">
                <a16:creationId xmlns:a16="http://schemas.microsoft.com/office/drawing/2014/main" id="{088C5B8F-DCE8-4497-B9E7-633998668E77}"/>
              </a:ext>
            </a:extLst>
          </p:cNvPr>
          <p:cNvSpPr>
            <a:spLocks noGrp="1"/>
          </p:cNvSpPr>
          <p:nvPr>
            <p:ph idx="1"/>
          </p:nvPr>
        </p:nvSpPr>
        <p:spPr/>
        <p:txBody>
          <a:bodyPr/>
          <a:lstStyle/>
          <a:p>
            <a:r>
              <a:rPr lang="en-US" altLang="en-US" dirty="0"/>
              <a:t>Avoid Clutter</a:t>
            </a:r>
          </a:p>
          <a:p>
            <a:r>
              <a:rPr lang="en-US" altLang="en-US" dirty="0"/>
              <a:t>Avoid using images as Background</a:t>
            </a:r>
          </a:p>
          <a:p>
            <a:r>
              <a:rPr lang="en-US" altLang="en-US" dirty="0"/>
              <a:t>Decorative vs. Meaningful</a:t>
            </a:r>
          </a:p>
          <a:p>
            <a:pPr lvl="1"/>
            <a:r>
              <a:rPr lang="en-US" altLang="en-US" dirty="0"/>
              <a:t>Decorative images do not present important content or are used for non-informative purposes.</a:t>
            </a:r>
          </a:p>
          <a:p>
            <a:pPr lvl="1"/>
            <a:r>
              <a:rPr lang="en-US" altLang="en-US" dirty="0"/>
              <a:t>Do not require alt text. </a:t>
            </a:r>
          </a:p>
        </p:txBody>
      </p:sp>
    </p:spTree>
    <p:extLst>
      <p:ext uri="{BB962C8B-B14F-4D97-AF65-F5344CB8AC3E}">
        <p14:creationId xmlns:p14="http://schemas.microsoft.com/office/powerpoint/2010/main" val="2489539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dirty="0">
                <a:ea typeface="ＭＳ Ｐゴシック" pitchFamily="34" charset="-128"/>
              </a:rPr>
              <a:t>Graphs, Charts, &amp; Figures</a:t>
            </a:r>
          </a:p>
        </p:txBody>
      </p:sp>
      <p:sp>
        <p:nvSpPr>
          <p:cNvPr id="1028" name="Content Placeholder 2"/>
          <p:cNvSpPr>
            <a:spLocks noGrp="1"/>
          </p:cNvSpPr>
          <p:nvPr>
            <p:ph idx="1"/>
          </p:nvPr>
        </p:nvSpPr>
        <p:spPr>
          <a:xfrm>
            <a:off x="580901" y="1365737"/>
            <a:ext cx="8229600" cy="4126525"/>
          </a:xfrm>
        </p:spPr>
        <p:txBody>
          <a:bodyPr>
            <a:normAutofit/>
          </a:bodyPr>
          <a:lstStyle/>
          <a:p>
            <a:r>
              <a:rPr lang="en-US" dirty="0">
                <a:ea typeface="ＭＳ Ｐゴシック" pitchFamily="34" charset="-128"/>
              </a:rPr>
              <a:t>Add Alt Text, Don’t rely on color to convey meaning </a:t>
            </a:r>
          </a:p>
          <a:p>
            <a:r>
              <a:rPr lang="en-US" dirty="0">
                <a:ea typeface="ＭＳ Ｐゴシック" pitchFamily="34" charset="-128"/>
              </a:rPr>
              <a:t>If needed add long description next to image within document</a:t>
            </a:r>
          </a:p>
          <a:p>
            <a:r>
              <a:rPr lang="en-US" dirty="0">
                <a:ea typeface="ＭＳ Ｐゴシック" pitchFamily="34" charset="-128"/>
              </a:rPr>
              <a:t>Begin description by introducing name and type of object e.g. Annual Sales Pie Chart…</a:t>
            </a:r>
          </a:p>
        </p:txBody>
      </p:sp>
      <p:graphicFrame>
        <p:nvGraphicFramePr>
          <p:cNvPr id="1026" name="Chart 7" descr="Short Description: Annual Sales Pie Chart &#10;Long Description: Annual Sales Pie Chart inicates that during the 1st quarter 58% sales were accomplished, 2nd quarter there were 23% of sales accomplished, 3rd quarter there were 10% sales accomplished and in the 4th quarter there were 9% sales accomplished. &#10;"/>
          <p:cNvGraphicFramePr>
            <a:graphicFrameLocks/>
          </p:cNvGraphicFramePr>
          <p:nvPr>
            <p:extLst>
              <p:ext uri="{D42A27DB-BD31-4B8C-83A1-F6EECF244321}">
                <p14:modId xmlns:p14="http://schemas.microsoft.com/office/powerpoint/2010/main" val="2964188306"/>
              </p:ext>
            </p:extLst>
          </p:nvPr>
        </p:nvGraphicFramePr>
        <p:xfrm>
          <a:off x="2066497" y="4700586"/>
          <a:ext cx="5011006" cy="1882775"/>
        </p:xfrm>
        <a:graphic>
          <a:graphicData uri="http://schemas.openxmlformats.org/presentationml/2006/ole">
            <mc:AlternateContent xmlns:mc="http://schemas.openxmlformats.org/markup-compatibility/2006">
              <mc:Choice xmlns:v="urn:schemas-microsoft-com:vml" Requires="v">
                <p:oleObj spid="_x0000_s1057" name="Chart" r:id="rId4" imgW="5600700" imgH="1895422" progId="Excel.Sheet.8">
                  <p:embed/>
                </p:oleObj>
              </mc:Choice>
              <mc:Fallback>
                <p:oleObj name="Chart" r:id="rId4" imgW="5600700" imgH="1895422" progId="Excel.Sheet.8">
                  <p:embed/>
                  <p:pic>
                    <p:nvPicPr>
                      <p:cNvPr id="1026" name="Chart 7" descr="Short Description: Annual Sales Pie Chart &#10;Long Description: Annual Sales Pie Chart inicates that during the 1st quarter 58% sales were accomplished, 2nd quarter there were 23% of sales accomplished, 3rd quarter there were 10% sales accomplished and in the 4th quarter there were 9% sales accomplished.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497" y="4700586"/>
                        <a:ext cx="5011006" cy="1882775"/>
                      </a:xfrm>
                      <a:prstGeom prst="rect">
                        <a:avLst/>
                      </a:prstGeom>
                      <a:noFill/>
                      <a:ln w="1270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50169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1180-9120-2845-9E29-464DEAFEE46F}"/>
              </a:ext>
            </a:extLst>
          </p:cNvPr>
          <p:cNvSpPr>
            <a:spLocks noGrp="1"/>
          </p:cNvSpPr>
          <p:nvPr>
            <p:ph type="title"/>
          </p:nvPr>
        </p:nvSpPr>
        <p:spPr/>
        <p:txBody>
          <a:bodyPr>
            <a:normAutofit fontScale="90000"/>
          </a:bodyPr>
          <a:lstStyle/>
          <a:p>
            <a:r>
              <a:rPr lang="en-US" dirty="0"/>
              <a:t>What makes a document Accessible?</a:t>
            </a:r>
          </a:p>
        </p:txBody>
      </p:sp>
      <p:sp>
        <p:nvSpPr>
          <p:cNvPr id="3" name="Content Placeholder 2">
            <a:extLst>
              <a:ext uri="{FF2B5EF4-FFF2-40B4-BE49-F238E27FC236}">
                <a16:creationId xmlns:a16="http://schemas.microsoft.com/office/drawing/2014/main" id="{CEFFA6C3-1F15-6542-A3F2-0C69845562B6}"/>
              </a:ext>
            </a:extLst>
          </p:cNvPr>
          <p:cNvSpPr>
            <a:spLocks noGrp="1"/>
          </p:cNvSpPr>
          <p:nvPr>
            <p:ph idx="1"/>
          </p:nvPr>
        </p:nvSpPr>
        <p:spPr/>
        <p:txBody>
          <a:bodyPr>
            <a:normAutofit/>
          </a:bodyPr>
          <a:lstStyle/>
          <a:p>
            <a:r>
              <a:rPr lang="en-US" dirty="0"/>
              <a:t>Is designed and structured to be used effectively by people with disabilities. </a:t>
            </a:r>
          </a:p>
          <a:p>
            <a:r>
              <a:rPr lang="en-US" dirty="0"/>
              <a:t>Assistive technology devices and software should be able to interact/access content effectively </a:t>
            </a:r>
          </a:p>
        </p:txBody>
      </p:sp>
    </p:spTree>
    <p:extLst>
      <p:ext uri="{BB962C8B-B14F-4D97-AF65-F5344CB8AC3E}">
        <p14:creationId xmlns:p14="http://schemas.microsoft.com/office/powerpoint/2010/main" val="4070812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8F65-4B66-0742-9DF2-F8E0DB232662}"/>
              </a:ext>
            </a:extLst>
          </p:cNvPr>
          <p:cNvSpPr>
            <a:spLocks noGrp="1"/>
          </p:cNvSpPr>
          <p:nvPr>
            <p:ph type="title"/>
          </p:nvPr>
        </p:nvSpPr>
        <p:spPr/>
        <p:txBody>
          <a:bodyPr/>
          <a:lstStyle/>
          <a:p>
            <a:r>
              <a:rPr lang="en-US" dirty="0"/>
              <a:t>Chart Example</a:t>
            </a:r>
          </a:p>
        </p:txBody>
      </p:sp>
      <p:graphicFrame>
        <p:nvGraphicFramePr>
          <p:cNvPr id="4" name="Content Placeholder 3" descr="Sample Chart displays data with different line design to not rely on color">
            <a:extLst>
              <a:ext uri="{FF2B5EF4-FFF2-40B4-BE49-F238E27FC236}">
                <a16:creationId xmlns:a16="http://schemas.microsoft.com/office/drawing/2014/main" id="{18F77D34-1F1D-3D42-B4B4-886A7B341B5E}"/>
              </a:ext>
            </a:extLst>
          </p:cNvPr>
          <p:cNvGraphicFramePr>
            <a:graphicFrameLocks noGrp="1"/>
          </p:cNvGraphicFramePr>
          <p:nvPr>
            <p:ph idx="1"/>
            <p:extLst>
              <p:ext uri="{D42A27DB-BD31-4B8C-83A1-F6EECF244321}">
                <p14:modId xmlns:p14="http://schemas.microsoft.com/office/powerpoint/2010/main" val="3195940270"/>
              </p:ext>
            </p:extLst>
          </p:nvPr>
        </p:nvGraphicFramePr>
        <p:xfrm>
          <a:off x="457200" y="1600200"/>
          <a:ext cx="8229600" cy="4125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0453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EF631BF-583B-4485-BDC6-3B3B49C95FDA}"/>
              </a:ext>
            </a:extLst>
          </p:cNvPr>
          <p:cNvSpPr>
            <a:spLocks noGrp="1"/>
          </p:cNvSpPr>
          <p:nvPr>
            <p:ph type="title"/>
          </p:nvPr>
        </p:nvSpPr>
        <p:spPr/>
        <p:txBody>
          <a:bodyPr/>
          <a:lstStyle/>
          <a:p>
            <a:r>
              <a:rPr lang="en-US" altLang="en-US" dirty="0"/>
              <a:t>Activity #5</a:t>
            </a:r>
          </a:p>
        </p:txBody>
      </p:sp>
      <p:sp>
        <p:nvSpPr>
          <p:cNvPr id="36867" name="Content Placeholder 2">
            <a:extLst>
              <a:ext uri="{FF2B5EF4-FFF2-40B4-BE49-F238E27FC236}">
                <a16:creationId xmlns:a16="http://schemas.microsoft.com/office/drawing/2014/main" id="{0ED9BF4D-3EF2-4C01-AC0C-E5979AB4DAAC}"/>
              </a:ext>
            </a:extLst>
          </p:cNvPr>
          <p:cNvSpPr>
            <a:spLocks noGrp="1"/>
          </p:cNvSpPr>
          <p:nvPr>
            <p:ph idx="1"/>
          </p:nvPr>
        </p:nvSpPr>
        <p:spPr/>
        <p:txBody>
          <a:bodyPr/>
          <a:lstStyle/>
          <a:p>
            <a:r>
              <a:rPr lang="en-US" altLang="en-US" dirty="0"/>
              <a:t>Add Alt Text to the Image in Document</a:t>
            </a:r>
          </a:p>
          <a:p>
            <a:r>
              <a:rPr lang="en-US" altLang="en-US" dirty="0"/>
              <a:t>Add a Caption to the Image in Document</a:t>
            </a:r>
          </a:p>
        </p:txBody>
      </p:sp>
    </p:spTree>
    <p:extLst>
      <p:ext uri="{BB962C8B-B14F-4D97-AF65-F5344CB8AC3E}">
        <p14:creationId xmlns:p14="http://schemas.microsoft.com/office/powerpoint/2010/main" val="189082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3DAFA7-1F81-450A-9C39-B3F2BBE8F451}"/>
              </a:ext>
            </a:extLst>
          </p:cNvPr>
          <p:cNvSpPr>
            <a:spLocks noGrp="1"/>
          </p:cNvSpPr>
          <p:nvPr>
            <p:ph type="title"/>
          </p:nvPr>
        </p:nvSpPr>
        <p:spPr/>
        <p:txBody>
          <a:bodyPr/>
          <a:lstStyle/>
          <a:p>
            <a:pPr algn="ctr">
              <a:defRPr/>
            </a:pPr>
            <a:r>
              <a:rPr lang="en-US" dirty="0"/>
              <a:t>Working with Hyperlinks</a:t>
            </a:r>
          </a:p>
        </p:txBody>
      </p:sp>
      <p:sp>
        <p:nvSpPr>
          <p:cNvPr id="3" name="Text Placeholder 2">
            <a:extLst>
              <a:ext uri="{FF2B5EF4-FFF2-40B4-BE49-F238E27FC236}">
                <a16:creationId xmlns:a16="http://schemas.microsoft.com/office/drawing/2014/main" id="{3D3EB22B-CCF2-004D-894E-22A0D9CBB0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630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9CB0D08E-4CDF-46C3-BD49-406F589F146C}"/>
              </a:ext>
            </a:extLst>
          </p:cNvPr>
          <p:cNvSpPr>
            <a:spLocks noGrp="1" noChangeArrowheads="1"/>
          </p:cNvSpPr>
          <p:nvPr>
            <p:ph type="title"/>
          </p:nvPr>
        </p:nvSpPr>
        <p:spPr/>
        <p:txBody>
          <a:bodyPr/>
          <a:lstStyle/>
          <a:p>
            <a:r>
              <a:rPr lang="en-US" altLang="en-US" dirty="0"/>
              <a:t>Use Descriptive Hyperlinks</a:t>
            </a:r>
          </a:p>
        </p:txBody>
      </p:sp>
      <p:sp>
        <p:nvSpPr>
          <p:cNvPr id="38915" name="Rectangle 5">
            <a:extLst>
              <a:ext uri="{FF2B5EF4-FFF2-40B4-BE49-F238E27FC236}">
                <a16:creationId xmlns:a16="http://schemas.microsoft.com/office/drawing/2014/main" id="{C40B3457-CC34-417F-97D4-3441344D9B59}"/>
              </a:ext>
            </a:extLst>
          </p:cNvPr>
          <p:cNvSpPr>
            <a:spLocks noGrp="1" noChangeArrowheads="1"/>
          </p:cNvSpPr>
          <p:nvPr>
            <p:ph sz="half" idx="1"/>
          </p:nvPr>
        </p:nvSpPr>
        <p:spPr/>
        <p:txBody>
          <a:bodyPr/>
          <a:lstStyle/>
          <a:p>
            <a:pPr>
              <a:lnSpc>
                <a:spcPct val="90000"/>
              </a:lnSpc>
              <a:buFont typeface="Wingdings" panose="05000000000000000000" pitchFamily="2" charset="2"/>
              <a:buNone/>
            </a:pPr>
            <a:r>
              <a:rPr lang="en-US" altLang="en-US" sz="2400" b="1" dirty="0"/>
              <a:t>Descriptive Links:</a:t>
            </a:r>
          </a:p>
          <a:p>
            <a:pPr>
              <a:lnSpc>
                <a:spcPct val="90000"/>
              </a:lnSpc>
            </a:pPr>
            <a:r>
              <a:rPr lang="en-US" altLang="en-US" sz="2400" dirty="0">
                <a:hlinkClick r:id="rId3"/>
              </a:rPr>
              <a:t>Sac State Home Page</a:t>
            </a:r>
            <a:endParaRPr lang="en-US" altLang="en-US" sz="2400" dirty="0"/>
          </a:p>
          <a:p>
            <a:pPr>
              <a:lnSpc>
                <a:spcPct val="90000"/>
              </a:lnSpc>
            </a:pPr>
            <a:r>
              <a:rPr lang="en-US" altLang="en-US" sz="2400" dirty="0"/>
              <a:t>Meaningful to users of screen readers</a:t>
            </a:r>
          </a:p>
          <a:p>
            <a:pPr>
              <a:lnSpc>
                <a:spcPct val="90000"/>
              </a:lnSpc>
            </a:pPr>
            <a:r>
              <a:rPr lang="en-US" altLang="en-US" sz="2400" dirty="0"/>
              <a:t>Insert + F7 keystrokes  provides list of links in document using JAWS</a:t>
            </a:r>
          </a:p>
          <a:p>
            <a:pPr>
              <a:lnSpc>
                <a:spcPct val="90000"/>
              </a:lnSpc>
            </a:pPr>
            <a:r>
              <a:rPr lang="en-US" altLang="en-US" sz="2400" dirty="0"/>
              <a:t>Navigate content easily</a:t>
            </a:r>
          </a:p>
        </p:txBody>
      </p:sp>
      <p:sp>
        <p:nvSpPr>
          <p:cNvPr id="38916" name="Rectangle 6">
            <a:extLst>
              <a:ext uri="{FF2B5EF4-FFF2-40B4-BE49-F238E27FC236}">
                <a16:creationId xmlns:a16="http://schemas.microsoft.com/office/drawing/2014/main" id="{E35CB990-5691-4534-A52B-146AC0D1B76F}"/>
              </a:ext>
            </a:extLst>
          </p:cNvPr>
          <p:cNvSpPr>
            <a:spLocks noGrp="1" noChangeArrowheads="1"/>
          </p:cNvSpPr>
          <p:nvPr>
            <p:ph sz="half" idx="2"/>
          </p:nvPr>
        </p:nvSpPr>
        <p:spPr/>
        <p:txBody>
          <a:bodyPr/>
          <a:lstStyle/>
          <a:p>
            <a:pPr>
              <a:lnSpc>
                <a:spcPct val="90000"/>
              </a:lnSpc>
              <a:buFont typeface="Wingdings" panose="05000000000000000000" pitchFamily="2" charset="2"/>
              <a:buNone/>
            </a:pPr>
            <a:r>
              <a:rPr lang="en-US" altLang="en-US" sz="2400" b="1" dirty="0"/>
              <a:t>Plain URL:</a:t>
            </a:r>
          </a:p>
          <a:p>
            <a:pPr>
              <a:lnSpc>
                <a:spcPct val="90000"/>
              </a:lnSpc>
            </a:pPr>
            <a:r>
              <a:rPr lang="en-US" altLang="en-US" sz="2400" dirty="0">
                <a:hlinkClick r:id="rId3"/>
              </a:rPr>
              <a:t>http://www.csus.edu</a:t>
            </a:r>
            <a:endParaRPr lang="en-US" altLang="en-US" sz="2400" dirty="0"/>
          </a:p>
          <a:p>
            <a:pPr>
              <a:lnSpc>
                <a:spcPct val="90000"/>
              </a:lnSpc>
            </a:pPr>
            <a:r>
              <a:rPr lang="en-US" altLang="en-US" sz="2400" dirty="0"/>
              <a:t>Not meaningful</a:t>
            </a:r>
          </a:p>
          <a:p>
            <a:pPr>
              <a:lnSpc>
                <a:spcPct val="90000"/>
              </a:lnSpc>
            </a:pPr>
            <a:r>
              <a:rPr lang="en-US" altLang="en-US" sz="2400" dirty="0"/>
              <a:t>User can get lost</a:t>
            </a:r>
          </a:p>
          <a:p>
            <a:pPr>
              <a:lnSpc>
                <a:spcPct val="90000"/>
              </a:lnSpc>
            </a:pPr>
            <a:r>
              <a:rPr lang="en-US" altLang="en-US" sz="2400" dirty="0"/>
              <a:t>List of URL’s not helpful to navigation of content</a:t>
            </a:r>
          </a:p>
          <a:p>
            <a:pPr>
              <a:lnSpc>
                <a:spcPct val="90000"/>
              </a:lnSpc>
            </a:pPr>
            <a:r>
              <a:rPr lang="en-US" altLang="en-US" sz="2400" dirty="0"/>
              <a:t>Can place URL as a footnote (not enabled) for print purposes</a:t>
            </a:r>
            <a:endParaRPr lang="en-US" altLang="en-US" sz="2000" dirty="0"/>
          </a:p>
        </p:txBody>
      </p:sp>
    </p:spTree>
    <p:extLst>
      <p:ext uri="{BB962C8B-B14F-4D97-AF65-F5344CB8AC3E}">
        <p14:creationId xmlns:p14="http://schemas.microsoft.com/office/powerpoint/2010/main" val="7445847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EA4381F-6137-4CC2-80FA-6EF4F42A5572}"/>
              </a:ext>
            </a:extLst>
          </p:cNvPr>
          <p:cNvSpPr>
            <a:spLocks noGrp="1"/>
          </p:cNvSpPr>
          <p:nvPr>
            <p:ph type="title"/>
          </p:nvPr>
        </p:nvSpPr>
        <p:spPr/>
        <p:txBody>
          <a:bodyPr/>
          <a:lstStyle/>
          <a:p>
            <a:r>
              <a:rPr lang="en-US" altLang="en-US" dirty="0"/>
              <a:t>Adding Descriptive Links</a:t>
            </a:r>
          </a:p>
        </p:txBody>
      </p:sp>
      <p:sp>
        <p:nvSpPr>
          <p:cNvPr id="39939" name="Content Placeholder 2">
            <a:extLst>
              <a:ext uri="{FF2B5EF4-FFF2-40B4-BE49-F238E27FC236}">
                <a16:creationId xmlns:a16="http://schemas.microsoft.com/office/drawing/2014/main" id="{5A80CFC1-CAF7-4062-8A56-C72E579E1E9D}"/>
              </a:ext>
            </a:extLst>
          </p:cNvPr>
          <p:cNvSpPr>
            <a:spLocks noGrp="1"/>
          </p:cNvSpPr>
          <p:nvPr>
            <p:ph sz="half" idx="1"/>
          </p:nvPr>
        </p:nvSpPr>
        <p:spPr>
          <a:xfrm>
            <a:off x="312523" y="1353343"/>
            <a:ext cx="4038600" cy="4525963"/>
          </a:xfrm>
        </p:spPr>
        <p:txBody>
          <a:bodyPr/>
          <a:lstStyle/>
          <a:p>
            <a:r>
              <a:rPr lang="en-US" altLang="en-US" dirty="0"/>
              <a:t>Type a Descriptive Label for Link in Document</a:t>
            </a:r>
          </a:p>
          <a:p>
            <a:r>
              <a:rPr lang="en-US" altLang="en-US" dirty="0"/>
              <a:t>Select text &gt; Right Click &gt; Select Hyperlink</a:t>
            </a:r>
          </a:p>
          <a:p>
            <a:pPr lvl="1"/>
            <a:r>
              <a:rPr lang="en-US" altLang="en-US" dirty="0"/>
              <a:t>Text to Display Box:  Verify/Enter Descriptive label</a:t>
            </a:r>
          </a:p>
          <a:p>
            <a:pPr lvl="1"/>
            <a:r>
              <a:rPr lang="en-US" altLang="en-US" dirty="0"/>
              <a:t>Address Box:  Enter URL </a:t>
            </a:r>
          </a:p>
          <a:p>
            <a:r>
              <a:rPr lang="en-US" altLang="en-US" dirty="0"/>
              <a:t>Click OK</a:t>
            </a:r>
          </a:p>
          <a:p>
            <a:r>
              <a:rPr lang="en-US" altLang="en-US" dirty="0"/>
              <a:t>Test Link:  CTRL + Click</a:t>
            </a:r>
          </a:p>
        </p:txBody>
      </p:sp>
      <p:pic>
        <p:nvPicPr>
          <p:cNvPr id="5" name="Content Placeholder 4" descr="Descriptive label can be entered in the Edit Hyperlink window in the Text to Display field. ">
            <a:extLst>
              <a:ext uri="{FF2B5EF4-FFF2-40B4-BE49-F238E27FC236}">
                <a16:creationId xmlns:a16="http://schemas.microsoft.com/office/drawing/2014/main" id="{A2E68B51-72E4-3141-B1DB-1E8A7F9AD7F5}"/>
              </a:ext>
            </a:extLst>
          </p:cNvPr>
          <p:cNvPicPr>
            <a:picLocks noGrp="1" noChangeAspect="1"/>
          </p:cNvPicPr>
          <p:nvPr>
            <p:ph sz="half" idx="2"/>
          </p:nvPr>
        </p:nvPicPr>
        <p:blipFill>
          <a:blip r:embed="rId3"/>
          <a:stretch>
            <a:fillRect/>
          </a:stretch>
        </p:blipFill>
        <p:spPr>
          <a:xfrm>
            <a:off x="4495800" y="2343150"/>
            <a:ext cx="4335677" cy="2546350"/>
          </a:xfrm>
          <a:prstGeom prst="rect">
            <a:avLst/>
          </a:prstGeom>
          <a:ln>
            <a:solidFill>
              <a:schemeClr val="accent1"/>
            </a:solidFill>
          </a:ln>
        </p:spPr>
      </p:pic>
    </p:spTree>
    <p:extLst>
      <p:ext uri="{BB962C8B-B14F-4D97-AF65-F5344CB8AC3E}">
        <p14:creationId xmlns:p14="http://schemas.microsoft.com/office/powerpoint/2010/main" val="1776243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7">
            <a:extLst>
              <a:ext uri="{FF2B5EF4-FFF2-40B4-BE49-F238E27FC236}">
                <a16:creationId xmlns:a16="http://schemas.microsoft.com/office/drawing/2014/main" id="{51122BFB-3AEA-4DA9-9F83-FDE205281302}"/>
              </a:ext>
            </a:extLst>
          </p:cNvPr>
          <p:cNvSpPr>
            <a:spLocks noGrp="1"/>
          </p:cNvSpPr>
          <p:nvPr>
            <p:ph type="title"/>
          </p:nvPr>
        </p:nvSpPr>
        <p:spPr/>
        <p:txBody>
          <a:bodyPr/>
          <a:lstStyle/>
          <a:p>
            <a:r>
              <a:rPr lang="en-US" altLang="en-US" dirty="0"/>
              <a:t>Activity #6</a:t>
            </a:r>
          </a:p>
        </p:txBody>
      </p:sp>
      <p:sp>
        <p:nvSpPr>
          <p:cNvPr id="40963" name="Content Placeholder 8">
            <a:extLst>
              <a:ext uri="{FF2B5EF4-FFF2-40B4-BE49-F238E27FC236}">
                <a16:creationId xmlns:a16="http://schemas.microsoft.com/office/drawing/2014/main" id="{E83C468F-2E19-4E94-9A6C-AFB581F9EA95}"/>
              </a:ext>
            </a:extLst>
          </p:cNvPr>
          <p:cNvSpPr>
            <a:spLocks noGrp="1"/>
          </p:cNvSpPr>
          <p:nvPr>
            <p:ph idx="1"/>
          </p:nvPr>
        </p:nvSpPr>
        <p:spPr/>
        <p:txBody>
          <a:bodyPr/>
          <a:lstStyle/>
          <a:p>
            <a:r>
              <a:rPr lang="en-US" altLang="en-US" dirty="0"/>
              <a:t>Locate URL’s in document,</a:t>
            </a:r>
          </a:p>
          <a:p>
            <a:r>
              <a:rPr lang="en-US" altLang="en-US" dirty="0"/>
              <a:t>Copy and paste URL into browser – take note of page it opens,</a:t>
            </a:r>
          </a:p>
          <a:p>
            <a:r>
              <a:rPr lang="en-US" altLang="en-US" dirty="0"/>
              <a:t>Convert URL into a descriptive labeled link,</a:t>
            </a:r>
          </a:p>
          <a:p>
            <a:r>
              <a:rPr lang="en-US" altLang="en-US" dirty="0"/>
              <a:t>Test link</a:t>
            </a:r>
          </a:p>
        </p:txBody>
      </p:sp>
    </p:spTree>
    <p:extLst>
      <p:ext uri="{BB962C8B-B14F-4D97-AF65-F5344CB8AC3E}">
        <p14:creationId xmlns:p14="http://schemas.microsoft.com/office/powerpoint/2010/main" val="1756441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0712-C19A-4C2F-8293-E205D93981E2}"/>
              </a:ext>
            </a:extLst>
          </p:cNvPr>
          <p:cNvSpPr>
            <a:spLocks noGrp="1"/>
          </p:cNvSpPr>
          <p:nvPr>
            <p:ph type="title"/>
          </p:nvPr>
        </p:nvSpPr>
        <p:spPr/>
        <p:txBody>
          <a:bodyPr/>
          <a:lstStyle/>
          <a:p>
            <a:pPr algn="ctr">
              <a:defRPr/>
            </a:pPr>
            <a:r>
              <a:rPr lang="en-US" dirty="0"/>
              <a:t>Working with tables</a:t>
            </a:r>
          </a:p>
        </p:txBody>
      </p:sp>
      <p:sp>
        <p:nvSpPr>
          <p:cNvPr id="4" name="Text Placeholder 3" hidden="1">
            <a:extLst>
              <a:ext uri="{FF2B5EF4-FFF2-40B4-BE49-F238E27FC236}">
                <a16:creationId xmlns:a16="http://schemas.microsoft.com/office/drawing/2014/main" id="{A4BE6EAB-CC89-4748-B195-862328148E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7625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7">
            <a:extLst>
              <a:ext uri="{FF2B5EF4-FFF2-40B4-BE49-F238E27FC236}">
                <a16:creationId xmlns:a16="http://schemas.microsoft.com/office/drawing/2014/main" id="{F91B5AAD-FA61-40B4-B139-63853ABD665D}"/>
              </a:ext>
            </a:extLst>
          </p:cNvPr>
          <p:cNvSpPr>
            <a:spLocks noGrp="1"/>
          </p:cNvSpPr>
          <p:nvPr>
            <p:ph type="title"/>
          </p:nvPr>
        </p:nvSpPr>
        <p:spPr/>
        <p:txBody>
          <a:bodyPr/>
          <a:lstStyle/>
          <a:p>
            <a:r>
              <a:rPr lang="en-US" altLang="en-US" dirty="0"/>
              <a:t>Accessible Tables (1 of 2)</a:t>
            </a:r>
          </a:p>
        </p:txBody>
      </p:sp>
      <p:sp>
        <p:nvSpPr>
          <p:cNvPr id="43011" name="Content Placeholder 8">
            <a:extLst>
              <a:ext uri="{FF2B5EF4-FFF2-40B4-BE49-F238E27FC236}">
                <a16:creationId xmlns:a16="http://schemas.microsoft.com/office/drawing/2014/main" id="{C50FEA43-90DD-494D-9260-06AA58E7154D}"/>
              </a:ext>
            </a:extLst>
          </p:cNvPr>
          <p:cNvSpPr>
            <a:spLocks noGrp="1"/>
          </p:cNvSpPr>
          <p:nvPr>
            <p:ph sz="half" idx="1"/>
          </p:nvPr>
        </p:nvSpPr>
        <p:spPr/>
        <p:txBody>
          <a:bodyPr>
            <a:normAutofit fontScale="85000" lnSpcReduction="20000"/>
          </a:bodyPr>
          <a:lstStyle/>
          <a:p>
            <a:r>
              <a:rPr lang="en-US" altLang="en-US" dirty="0"/>
              <a:t>Keep tables simple</a:t>
            </a:r>
          </a:p>
          <a:p>
            <a:pPr lvl="1"/>
            <a:r>
              <a:rPr lang="en-US" altLang="en-US" dirty="0"/>
              <a:t>Screen readers read tables from left to right</a:t>
            </a:r>
          </a:p>
          <a:p>
            <a:pPr lvl="1"/>
            <a:r>
              <a:rPr lang="en-US" altLang="en-US" dirty="0"/>
              <a:t>Avoid nested tables/complex</a:t>
            </a:r>
          </a:p>
          <a:p>
            <a:r>
              <a:rPr lang="en-US" altLang="en-US" dirty="0"/>
              <a:t>Add Table Headers in Word</a:t>
            </a:r>
          </a:p>
          <a:p>
            <a:pPr lvl="1"/>
            <a:r>
              <a:rPr lang="en-US" altLang="en-US" dirty="0"/>
              <a:t>Select Header Row &gt; Right Click (ctrl +click on Mac) &gt; Table Properties &gt; Row Tab &gt; “Repeat as Header Row”</a:t>
            </a:r>
          </a:p>
          <a:p>
            <a:pPr lvl="1"/>
            <a:r>
              <a:rPr lang="en-US" altLang="en-US" dirty="0"/>
              <a:t>Table Design/Design Tab &gt; Select Header Row</a:t>
            </a:r>
          </a:p>
          <a:p>
            <a:pPr lvl="1"/>
            <a:r>
              <a:rPr lang="en-US" altLang="en-US" dirty="0"/>
              <a:t>Adds TH (Table Header) tag</a:t>
            </a:r>
          </a:p>
          <a:p>
            <a:r>
              <a:rPr lang="en-US" altLang="en-US" dirty="0"/>
              <a:t>Add Alt Text to provide table summary</a:t>
            </a:r>
          </a:p>
        </p:txBody>
      </p:sp>
      <p:pic>
        <p:nvPicPr>
          <p:cNvPr id="3" name="Content Placeholder 2" descr="Table Properties window Row Tab shows options to add header tag for table">
            <a:extLst>
              <a:ext uri="{FF2B5EF4-FFF2-40B4-BE49-F238E27FC236}">
                <a16:creationId xmlns:a16="http://schemas.microsoft.com/office/drawing/2014/main" id="{99A7B36E-EFA8-8D4D-82C0-B21F85C4BA8E}"/>
              </a:ext>
            </a:extLst>
          </p:cNvPr>
          <p:cNvPicPr>
            <a:picLocks noGrp="1" noChangeAspect="1"/>
          </p:cNvPicPr>
          <p:nvPr>
            <p:ph sz="half" idx="2"/>
          </p:nvPr>
        </p:nvPicPr>
        <p:blipFill>
          <a:blip r:embed="rId3"/>
          <a:stretch>
            <a:fillRect/>
          </a:stretch>
        </p:blipFill>
        <p:spPr>
          <a:xfrm>
            <a:off x="4648200" y="1944846"/>
            <a:ext cx="4038600" cy="3836670"/>
          </a:xfrm>
          <a:prstGeom prst="rect">
            <a:avLst/>
          </a:prstGeom>
        </p:spPr>
      </p:pic>
    </p:spTree>
    <p:extLst>
      <p:ext uri="{BB962C8B-B14F-4D97-AF65-F5344CB8AC3E}">
        <p14:creationId xmlns:p14="http://schemas.microsoft.com/office/powerpoint/2010/main" val="969775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89D048E-CC59-4D70-A39A-9C2292BDAE00}"/>
              </a:ext>
            </a:extLst>
          </p:cNvPr>
          <p:cNvSpPr>
            <a:spLocks noGrp="1"/>
          </p:cNvSpPr>
          <p:nvPr>
            <p:ph type="title"/>
          </p:nvPr>
        </p:nvSpPr>
        <p:spPr/>
        <p:txBody>
          <a:bodyPr/>
          <a:lstStyle/>
          <a:p>
            <a:r>
              <a:rPr lang="en-US" altLang="en-US" dirty="0"/>
              <a:t>Accessible Tables (2 of 2)</a:t>
            </a:r>
          </a:p>
        </p:txBody>
      </p:sp>
      <p:sp>
        <p:nvSpPr>
          <p:cNvPr id="44035" name="Content Placeholder 2">
            <a:extLst>
              <a:ext uri="{FF2B5EF4-FFF2-40B4-BE49-F238E27FC236}">
                <a16:creationId xmlns:a16="http://schemas.microsoft.com/office/drawing/2014/main" id="{FC96FC25-349F-475D-83C5-9FB0DF7BF7DE}"/>
              </a:ext>
            </a:extLst>
          </p:cNvPr>
          <p:cNvSpPr>
            <a:spLocks noGrp="1"/>
          </p:cNvSpPr>
          <p:nvPr>
            <p:ph idx="1"/>
          </p:nvPr>
        </p:nvSpPr>
        <p:spPr/>
        <p:txBody>
          <a:bodyPr>
            <a:normAutofit fontScale="92500" lnSpcReduction="10000"/>
          </a:bodyPr>
          <a:lstStyle/>
          <a:p>
            <a:r>
              <a:rPr lang="en-US" altLang="en-US" sz="2800" dirty="0"/>
              <a:t>Do not allow rows to break across sections (Table Properties)</a:t>
            </a:r>
          </a:p>
          <a:p>
            <a:r>
              <a:rPr lang="en-US" altLang="en-US" sz="2800" dirty="0"/>
              <a:t>Do not use heading styles in table header cells,</a:t>
            </a:r>
          </a:p>
          <a:p>
            <a:r>
              <a:rPr lang="en-US" altLang="en-US" sz="2800" dirty="0"/>
              <a:t>Modify cell margins instead of using “enter” key to create space around content in table cells </a:t>
            </a:r>
          </a:p>
          <a:p>
            <a:pPr lvl="1"/>
            <a:r>
              <a:rPr lang="en-US" altLang="en-US" sz="2400" dirty="0"/>
              <a:t>Select cells &gt; table properties &gt; cell tab &gt; options button&gt;.10 -.15)</a:t>
            </a:r>
          </a:p>
          <a:p>
            <a:r>
              <a:rPr lang="en-US" altLang="en-US" sz="2800" dirty="0"/>
              <a:t>Add Long Description (Table Summary) below table if necessary</a:t>
            </a:r>
          </a:p>
          <a:p>
            <a:r>
              <a:rPr lang="en-US" altLang="en-US" sz="2800" dirty="0"/>
              <a:t>Add Table Caption – Serves as Title for table</a:t>
            </a:r>
          </a:p>
          <a:p>
            <a:endParaRPr lang="en-US" altLang="en-US" sz="2800" dirty="0"/>
          </a:p>
        </p:txBody>
      </p:sp>
    </p:spTree>
    <p:extLst>
      <p:ext uri="{BB962C8B-B14F-4D97-AF65-F5344CB8AC3E}">
        <p14:creationId xmlns:p14="http://schemas.microsoft.com/office/powerpoint/2010/main" val="1728408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E163CF1-1BF7-4906-A545-FEE6C073BBDB}"/>
              </a:ext>
            </a:extLst>
          </p:cNvPr>
          <p:cNvSpPr>
            <a:spLocks noGrp="1"/>
          </p:cNvSpPr>
          <p:nvPr>
            <p:ph type="title"/>
          </p:nvPr>
        </p:nvSpPr>
        <p:spPr/>
        <p:txBody>
          <a:bodyPr/>
          <a:lstStyle/>
          <a:p>
            <a:r>
              <a:rPr lang="en-US" altLang="en-US" dirty="0"/>
              <a:t>Activity #7</a:t>
            </a:r>
          </a:p>
        </p:txBody>
      </p:sp>
      <p:sp>
        <p:nvSpPr>
          <p:cNvPr id="45059" name="Content Placeholder 2">
            <a:extLst>
              <a:ext uri="{FF2B5EF4-FFF2-40B4-BE49-F238E27FC236}">
                <a16:creationId xmlns:a16="http://schemas.microsoft.com/office/drawing/2014/main" id="{227511DD-E34A-47DC-8367-672742D50A30}"/>
              </a:ext>
            </a:extLst>
          </p:cNvPr>
          <p:cNvSpPr>
            <a:spLocks noGrp="1"/>
          </p:cNvSpPr>
          <p:nvPr>
            <p:ph idx="1"/>
          </p:nvPr>
        </p:nvSpPr>
        <p:spPr/>
        <p:txBody>
          <a:bodyPr/>
          <a:lstStyle/>
          <a:p>
            <a:r>
              <a:rPr lang="en-US" altLang="en-US" dirty="0"/>
              <a:t>Locate Table in Document </a:t>
            </a:r>
          </a:p>
          <a:p>
            <a:r>
              <a:rPr lang="en-US" altLang="en-US" dirty="0"/>
              <a:t>Identify the Header Row and Select it</a:t>
            </a:r>
          </a:p>
          <a:p>
            <a:r>
              <a:rPr lang="en-US" altLang="en-US" dirty="0"/>
              <a:t>Add the Table Header tag</a:t>
            </a:r>
          </a:p>
        </p:txBody>
      </p:sp>
    </p:spTree>
    <p:extLst>
      <p:ext uri="{BB962C8B-B14F-4D97-AF65-F5344CB8AC3E}">
        <p14:creationId xmlns:p14="http://schemas.microsoft.com/office/powerpoint/2010/main" val="273419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B170-96E5-3B4D-A9AE-19EEE0F691F3}"/>
              </a:ext>
            </a:extLst>
          </p:cNvPr>
          <p:cNvSpPr>
            <a:spLocks noGrp="1"/>
          </p:cNvSpPr>
          <p:nvPr>
            <p:ph type="title"/>
          </p:nvPr>
        </p:nvSpPr>
        <p:spPr>
          <a:xfrm>
            <a:off x="457200" y="274638"/>
            <a:ext cx="8229600" cy="1143000"/>
          </a:xfrm>
        </p:spPr>
        <p:txBody>
          <a:bodyPr/>
          <a:lstStyle/>
          <a:p>
            <a:r>
              <a:rPr lang="en-US" dirty="0"/>
              <a:t>What is Assistive Technology?</a:t>
            </a:r>
          </a:p>
        </p:txBody>
      </p:sp>
      <p:sp>
        <p:nvSpPr>
          <p:cNvPr id="3" name="Content Placeholder 2">
            <a:extLst>
              <a:ext uri="{FF2B5EF4-FFF2-40B4-BE49-F238E27FC236}">
                <a16:creationId xmlns:a16="http://schemas.microsoft.com/office/drawing/2014/main" id="{F8DB049D-3193-E84B-9506-2741554AD072}"/>
              </a:ext>
            </a:extLst>
          </p:cNvPr>
          <p:cNvSpPr>
            <a:spLocks noGrp="1"/>
          </p:cNvSpPr>
          <p:nvPr>
            <p:ph idx="1"/>
          </p:nvPr>
        </p:nvSpPr>
        <p:spPr>
          <a:xfrm>
            <a:off x="457200" y="1600200"/>
            <a:ext cx="8229600" cy="4728882"/>
          </a:xfrm>
        </p:spPr>
        <p:txBody>
          <a:bodyPr>
            <a:normAutofit fontScale="77500" lnSpcReduction="20000"/>
          </a:bodyPr>
          <a:lstStyle/>
          <a:p>
            <a:r>
              <a:rPr lang="en-US" dirty="0"/>
              <a:t>“Products, equipment, and systems that enhance learning, working, and daily living for persons with disabilities”</a:t>
            </a:r>
            <a:endParaRPr lang="en-US" dirty="0">
              <a:hlinkClick r:id="rId3"/>
            </a:endParaRPr>
          </a:p>
          <a:p>
            <a:pPr lvl="1"/>
            <a:r>
              <a:rPr lang="en-US" dirty="0">
                <a:hlinkClick r:id="rId3"/>
              </a:rPr>
              <a:t>Screen Readers – JAWS</a:t>
            </a:r>
            <a:r>
              <a:rPr lang="en-US" dirty="0"/>
              <a:t> Job Access With Speech : Used by low vision or blind users. </a:t>
            </a:r>
          </a:p>
          <a:p>
            <a:pPr lvl="1"/>
            <a:r>
              <a:rPr lang="en-US" dirty="0">
                <a:hlinkClick r:id="rId4"/>
              </a:rPr>
              <a:t>Magnification Software</a:t>
            </a:r>
            <a:r>
              <a:rPr lang="en-US" dirty="0"/>
              <a:t> – ZoomText, MAGic: Used by low vision users.</a:t>
            </a:r>
          </a:p>
          <a:p>
            <a:pPr lvl="1"/>
            <a:r>
              <a:rPr lang="en-US" dirty="0">
                <a:hlinkClick r:id="rId5"/>
              </a:rPr>
              <a:t>Scan/Read – Kurzweil </a:t>
            </a:r>
            <a:r>
              <a:rPr lang="en-US" dirty="0"/>
              <a:t>: Used by users with learning disabilities.</a:t>
            </a:r>
          </a:p>
          <a:p>
            <a:pPr lvl="1"/>
            <a:r>
              <a:rPr lang="en-US" dirty="0"/>
              <a:t>Captions/Subtitles</a:t>
            </a:r>
          </a:p>
          <a:p>
            <a:pPr lvl="1"/>
            <a:r>
              <a:rPr lang="en-US" dirty="0"/>
              <a:t>Speech Recognition</a:t>
            </a:r>
          </a:p>
          <a:p>
            <a:pPr lvl="1"/>
            <a:r>
              <a:rPr lang="en-US" dirty="0"/>
              <a:t>Trackball Mouse</a:t>
            </a:r>
          </a:p>
          <a:p>
            <a:pPr lvl="1"/>
            <a:r>
              <a:rPr lang="en-US" dirty="0"/>
              <a:t>Braille Keyboard</a:t>
            </a:r>
          </a:p>
          <a:p>
            <a:pPr lvl="1"/>
            <a:endParaRPr lang="en-US" dirty="0"/>
          </a:p>
          <a:p>
            <a:r>
              <a:rPr lang="en-US" dirty="0"/>
              <a:t>Watch a demo about </a:t>
            </a:r>
            <a:r>
              <a:rPr lang="en-US" dirty="0">
                <a:hlinkClick r:id="rId6"/>
              </a:rPr>
              <a:t>Assistive Software</a:t>
            </a:r>
            <a:endParaRPr lang="en-US" dirty="0"/>
          </a:p>
          <a:p>
            <a:endParaRPr lang="en-US" dirty="0"/>
          </a:p>
        </p:txBody>
      </p:sp>
    </p:spTree>
    <p:extLst>
      <p:ext uri="{BB962C8B-B14F-4D97-AF65-F5344CB8AC3E}">
        <p14:creationId xmlns:p14="http://schemas.microsoft.com/office/powerpoint/2010/main" val="657544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8316-80CF-654C-AB5F-987CDB7E6D36}"/>
              </a:ext>
            </a:extLst>
          </p:cNvPr>
          <p:cNvSpPr>
            <a:spLocks noGrp="1"/>
          </p:cNvSpPr>
          <p:nvPr>
            <p:ph type="title"/>
          </p:nvPr>
        </p:nvSpPr>
        <p:spPr/>
        <p:txBody>
          <a:bodyPr/>
          <a:lstStyle/>
          <a:p>
            <a:r>
              <a:rPr lang="en-US" dirty="0"/>
              <a:t>Video Accessibility</a:t>
            </a:r>
          </a:p>
        </p:txBody>
      </p:sp>
      <p:sp>
        <p:nvSpPr>
          <p:cNvPr id="3" name="Text Placeholder 2">
            <a:extLst>
              <a:ext uri="{FF2B5EF4-FFF2-40B4-BE49-F238E27FC236}">
                <a16:creationId xmlns:a16="http://schemas.microsoft.com/office/drawing/2014/main" id="{E6703D1C-3E20-764E-A7F8-7DBBD02E17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1883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t>Captioned Video</a:t>
            </a:r>
          </a:p>
        </p:txBody>
      </p:sp>
      <p:sp>
        <p:nvSpPr>
          <p:cNvPr id="41987" name="Content Placeholder 2"/>
          <p:cNvSpPr>
            <a:spLocks noGrp="1"/>
          </p:cNvSpPr>
          <p:nvPr>
            <p:ph idx="1"/>
          </p:nvPr>
        </p:nvSpPr>
        <p:spPr/>
        <p:txBody>
          <a:bodyPr/>
          <a:lstStyle/>
          <a:p>
            <a:r>
              <a:rPr lang="en-US" dirty="0"/>
              <a:t>Use Captioned Videos</a:t>
            </a:r>
          </a:p>
          <a:p>
            <a:r>
              <a:rPr lang="en-US" dirty="0"/>
              <a:t>Transcripts for Audio </a:t>
            </a:r>
          </a:p>
          <a:p>
            <a:r>
              <a:rPr lang="en-US" dirty="0"/>
              <a:t>Checkout </a:t>
            </a:r>
            <a:r>
              <a:rPr lang="en-US" dirty="0">
                <a:hlinkClick r:id="rId3"/>
              </a:rPr>
              <a:t>Captioning Resources at Sac State</a:t>
            </a:r>
            <a:endParaRPr lang="en-US" dirty="0"/>
          </a:p>
          <a:p>
            <a:pPr lvl="1"/>
            <a:r>
              <a:rPr lang="en-US" dirty="0"/>
              <a:t>Panopto - Captioning</a:t>
            </a:r>
          </a:p>
          <a:p>
            <a:pPr lvl="1"/>
            <a:r>
              <a:rPr lang="en-US" dirty="0"/>
              <a:t>Zoom Video - Captioning</a:t>
            </a:r>
          </a:p>
        </p:txBody>
      </p:sp>
    </p:spTree>
    <p:extLst>
      <p:ext uri="{BB962C8B-B14F-4D97-AF65-F5344CB8AC3E}">
        <p14:creationId xmlns:p14="http://schemas.microsoft.com/office/powerpoint/2010/main" val="2953064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6C54-8872-4EBF-9E11-E755F1A49BD1}"/>
              </a:ext>
            </a:extLst>
          </p:cNvPr>
          <p:cNvSpPr>
            <a:spLocks noGrp="1"/>
          </p:cNvSpPr>
          <p:nvPr>
            <p:ph type="title"/>
          </p:nvPr>
        </p:nvSpPr>
        <p:spPr/>
        <p:txBody>
          <a:bodyPr/>
          <a:lstStyle/>
          <a:p>
            <a:pPr algn="ctr">
              <a:defRPr/>
            </a:pPr>
            <a:r>
              <a:rPr lang="en-US" dirty="0"/>
              <a:t>Accessibility Checker</a:t>
            </a:r>
          </a:p>
        </p:txBody>
      </p:sp>
      <p:sp>
        <p:nvSpPr>
          <p:cNvPr id="4" name="Text Placeholder 3">
            <a:extLst>
              <a:ext uri="{FF2B5EF4-FFF2-40B4-BE49-F238E27FC236}">
                <a16:creationId xmlns:a16="http://schemas.microsoft.com/office/drawing/2014/main" id="{12863E8B-E028-B24B-AA47-A637C983840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076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79471-AA80-4C40-9A36-BBE7E5D6451B}"/>
              </a:ext>
            </a:extLst>
          </p:cNvPr>
          <p:cNvSpPr>
            <a:spLocks noGrp="1"/>
          </p:cNvSpPr>
          <p:nvPr>
            <p:ph type="title"/>
          </p:nvPr>
        </p:nvSpPr>
        <p:spPr/>
        <p:txBody>
          <a:bodyPr/>
          <a:lstStyle/>
          <a:p>
            <a:r>
              <a:rPr lang="en-US" dirty="0"/>
              <a:t>Use Accessibility Checker in Word</a:t>
            </a:r>
          </a:p>
        </p:txBody>
      </p:sp>
      <p:sp>
        <p:nvSpPr>
          <p:cNvPr id="5" name="Content Placeholder 4">
            <a:extLst>
              <a:ext uri="{FF2B5EF4-FFF2-40B4-BE49-F238E27FC236}">
                <a16:creationId xmlns:a16="http://schemas.microsoft.com/office/drawing/2014/main" id="{7F145D0D-FB0D-744A-9CA9-17A31712C144}"/>
              </a:ext>
            </a:extLst>
          </p:cNvPr>
          <p:cNvSpPr>
            <a:spLocks noGrp="1"/>
          </p:cNvSpPr>
          <p:nvPr>
            <p:ph sz="half" idx="1"/>
          </p:nvPr>
        </p:nvSpPr>
        <p:spPr/>
        <p:txBody>
          <a:bodyPr>
            <a:normAutofit fontScale="92500" lnSpcReduction="10000"/>
          </a:bodyPr>
          <a:lstStyle/>
          <a:p>
            <a:pPr lvl="0"/>
            <a:r>
              <a:rPr lang="en-US" dirty="0"/>
              <a:t>Select the </a:t>
            </a:r>
            <a:r>
              <a:rPr lang="en-US" b="1" dirty="0"/>
              <a:t>Review</a:t>
            </a:r>
            <a:r>
              <a:rPr lang="en-US" dirty="0"/>
              <a:t> tab and click </a:t>
            </a:r>
            <a:r>
              <a:rPr lang="en-US" b="1" dirty="0"/>
              <a:t>Check Accessibility</a:t>
            </a:r>
            <a:r>
              <a:rPr lang="en-US" dirty="0"/>
              <a:t>. </a:t>
            </a:r>
          </a:p>
          <a:p>
            <a:pPr lvl="0"/>
            <a:r>
              <a:rPr lang="en-US" dirty="0"/>
              <a:t>Word Summarizes Issues as:</a:t>
            </a:r>
          </a:p>
          <a:p>
            <a:pPr lvl="1"/>
            <a:r>
              <a:rPr lang="en-US" dirty="0"/>
              <a:t>Errors: makes it impossible to access</a:t>
            </a:r>
          </a:p>
          <a:p>
            <a:pPr lvl="1"/>
            <a:r>
              <a:rPr lang="en-US" dirty="0"/>
              <a:t>Warnings: Difficult to access content</a:t>
            </a:r>
          </a:p>
          <a:p>
            <a:pPr lvl="1"/>
            <a:r>
              <a:rPr lang="en-US" dirty="0"/>
              <a:t>Tips: Recommendation to improve access</a:t>
            </a:r>
          </a:p>
          <a:p>
            <a:r>
              <a:rPr lang="en-US" dirty="0"/>
              <a:t>Fix Issue using steps provided</a:t>
            </a:r>
          </a:p>
        </p:txBody>
      </p:sp>
      <p:sp>
        <p:nvSpPr>
          <p:cNvPr id="2" name="Content Placeholder 1">
            <a:extLst>
              <a:ext uri="{FF2B5EF4-FFF2-40B4-BE49-F238E27FC236}">
                <a16:creationId xmlns:a16="http://schemas.microsoft.com/office/drawing/2014/main" id="{E6E468A2-7619-394C-92DC-0C0CA512DFE3}"/>
              </a:ext>
            </a:extLst>
          </p:cNvPr>
          <p:cNvSpPr>
            <a:spLocks noGrp="1"/>
          </p:cNvSpPr>
          <p:nvPr>
            <p:ph sz="half" idx="2"/>
          </p:nvPr>
        </p:nvSpPr>
        <p:spPr/>
        <p:txBody>
          <a:bodyPr>
            <a:normAutofit fontScale="92500" lnSpcReduction="10000"/>
          </a:bodyPr>
          <a:lstStyle/>
          <a:p>
            <a:endParaRPr lang="en-US"/>
          </a:p>
        </p:txBody>
      </p:sp>
      <p:pic>
        <p:nvPicPr>
          <p:cNvPr id="3" name="Picture 2" descr="Accessibility panel displays Errors, Warnings and Tips for your to fix/review in document">
            <a:extLst>
              <a:ext uri="{FF2B5EF4-FFF2-40B4-BE49-F238E27FC236}">
                <a16:creationId xmlns:a16="http://schemas.microsoft.com/office/drawing/2014/main" id="{932AF462-B1DA-BC4C-A541-F6C646B6B11A}"/>
              </a:ext>
            </a:extLst>
          </p:cNvPr>
          <p:cNvPicPr>
            <a:picLocks noChangeAspect="1"/>
          </p:cNvPicPr>
          <p:nvPr/>
        </p:nvPicPr>
        <p:blipFill>
          <a:blip r:embed="rId3"/>
          <a:stretch>
            <a:fillRect/>
          </a:stretch>
        </p:blipFill>
        <p:spPr>
          <a:xfrm>
            <a:off x="5216768" y="1319073"/>
            <a:ext cx="2889740" cy="5281803"/>
          </a:xfrm>
          <a:prstGeom prst="rect">
            <a:avLst/>
          </a:prstGeom>
        </p:spPr>
      </p:pic>
    </p:spTree>
    <p:extLst>
      <p:ext uri="{BB962C8B-B14F-4D97-AF65-F5344CB8AC3E}">
        <p14:creationId xmlns:p14="http://schemas.microsoft.com/office/powerpoint/2010/main" val="2742559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6C54-8872-4EBF-9E11-E755F1A49BD1}"/>
              </a:ext>
            </a:extLst>
          </p:cNvPr>
          <p:cNvSpPr>
            <a:spLocks noGrp="1"/>
          </p:cNvSpPr>
          <p:nvPr>
            <p:ph type="title"/>
          </p:nvPr>
        </p:nvSpPr>
        <p:spPr/>
        <p:txBody>
          <a:bodyPr/>
          <a:lstStyle/>
          <a:p>
            <a:pPr algn="ctr">
              <a:defRPr/>
            </a:pPr>
            <a:r>
              <a:rPr lang="en-US" dirty="0"/>
              <a:t>Alternative formats</a:t>
            </a:r>
          </a:p>
        </p:txBody>
      </p:sp>
      <p:sp>
        <p:nvSpPr>
          <p:cNvPr id="4" name="Text Placeholder 3">
            <a:extLst>
              <a:ext uri="{FF2B5EF4-FFF2-40B4-BE49-F238E27FC236}">
                <a16:creationId xmlns:a16="http://schemas.microsoft.com/office/drawing/2014/main" id="{12863E8B-E028-B24B-AA47-A637C983840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5878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C8F1344-27B3-465A-9DBF-C4AFEC290DCD}"/>
              </a:ext>
            </a:extLst>
          </p:cNvPr>
          <p:cNvSpPr>
            <a:spLocks noGrp="1"/>
          </p:cNvSpPr>
          <p:nvPr>
            <p:ph type="title"/>
          </p:nvPr>
        </p:nvSpPr>
        <p:spPr/>
        <p:txBody>
          <a:bodyPr/>
          <a:lstStyle/>
          <a:p>
            <a:r>
              <a:rPr lang="en-US" altLang="en-US" sz="3600" dirty="0"/>
              <a:t>Make Available in Source Format</a:t>
            </a:r>
            <a:r>
              <a:rPr lang="en-US" altLang="en-US" dirty="0"/>
              <a:t>	</a:t>
            </a:r>
          </a:p>
        </p:txBody>
      </p:sp>
      <p:sp>
        <p:nvSpPr>
          <p:cNvPr id="47107" name="Content Placeholder 2">
            <a:extLst>
              <a:ext uri="{FF2B5EF4-FFF2-40B4-BE49-F238E27FC236}">
                <a16:creationId xmlns:a16="http://schemas.microsoft.com/office/drawing/2014/main" id="{A5C403EB-48A7-4B07-A50B-6BA315A0EDAB}"/>
              </a:ext>
            </a:extLst>
          </p:cNvPr>
          <p:cNvSpPr>
            <a:spLocks noGrp="1"/>
          </p:cNvSpPr>
          <p:nvPr>
            <p:ph idx="1"/>
          </p:nvPr>
        </p:nvSpPr>
        <p:spPr/>
        <p:txBody>
          <a:bodyPr>
            <a:normAutofit lnSpcReduction="10000"/>
          </a:bodyPr>
          <a:lstStyle/>
          <a:p>
            <a:r>
              <a:rPr lang="en-US" altLang="en-US" dirty="0"/>
              <a:t>First step is to make document accessible</a:t>
            </a:r>
          </a:p>
          <a:p>
            <a:pPr lvl="1"/>
            <a:r>
              <a:rPr lang="en-US" altLang="en-US" dirty="0"/>
              <a:t>Facilitates process to convert into alternative formats</a:t>
            </a:r>
          </a:p>
          <a:p>
            <a:r>
              <a:rPr lang="en-US" altLang="en-US" dirty="0"/>
              <a:t>Whenever possible make available in source format: .docx, </a:t>
            </a:r>
          </a:p>
          <a:p>
            <a:pPr lvl="1"/>
            <a:r>
              <a:rPr lang="en-US" altLang="en-US" dirty="0"/>
              <a:t>Other formats:  RTF, PDF, or HTML </a:t>
            </a:r>
          </a:p>
          <a:p>
            <a:pPr lvl="1"/>
            <a:r>
              <a:rPr lang="en-US" altLang="en-US" dirty="0"/>
              <a:t>Large print, Braille, mp3 audio etc.</a:t>
            </a:r>
          </a:p>
          <a:p>
            <a:pPr lvl="1"/>
            <a:r>
              <a:rPr lang="en-US" altLang="en-US" dirty="0"/>
              <a:t>Ally Alternative Formats in Canvas</a:t>
            </a:r>
          </a:p>
          <a:p>
            <a:pPr marL="457200" lvl="1" indent="0">
              <a:buNone/>
            </a:pPr>
            <a:endParaRPr lang="en-US" altLang="en-US" dirty="0"/>
          </a:p>
          <a:p>
            <a:endParaRPr lang="en-US" altLang="en-US" dirty="0"/>
          </a:p>
        </p:txBody>
      </p:sp>
    </p:spTree>
    <p:extLst>
      <p:ext uri="{BB962C8B-B14F-4D97-AF65-F5344CB8AC3E}">
        <p14:creationId xmlns:p14="http://schemas.microsoft.com/office/powerpoint/2010/main" val="2332715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EEFC283-B3DE-4259-AA9D-CC0F8910C3B6}"/>
              </a:ext>
            </a:extLst>
          </p:cNvPr>
          <p:cNvSpPr>
            <a:spLocks noGrp="1"/>
          </p:cNvSpPr>
          <p:nvPr>
            <p:ph type="title"/>
          </p:nvPr>
        </p:nvSpPr>
        <p:spPr/>
        <p:txBody>
          <a:bodyPr/>
          <a:lstStyle/>
          <a:p>
            <a:r>
              <a:rPr lang="en-US" altLang="en-US" sz="3600" dirty="0"/>
              <a:t>How to Save as An Accessible PDF</a:t>
            </a:r>
          </a:p>
        </p:txBody>
      </p:sp>
      <p:sp>
        <p:nvSpPr>
          <p:cNvPr id="48131" name="Content Placeholder 2">
            <a:extLst>
              <a:ext uri="{FF2B5EF4-FFF2-40B4-BE49-F238E27FC236}">
                <a16:creationId xmlns:a16="http://schemas.microsoft.com/office/drawing/2014/main" id="{F84BD675-E418-498D-A6BB-CEDB95D57BD8}"/>
              </a:ext>
            </a:extLst>
          </p:cNvPr>
          <p:cNvSpPr>
            <a:spLocks noGrp="1"/>
          </p:cNvSpPr>
          <p:nvPr>
            <p:ph idx="1"/>
          </p:nvPr>
        </p:nvSpPr>
        <p:spPr>
          <a:xfrm>
            <a:off x="457200" y="1600200"/>
            <a:ext cx="8229600" cy="4519246"/>
          </a:xfrm>
        </p:spPr>
        <p:txBody>
          <a:bodyPr>
            <a:normAutofit fontScale="85000" lnSpcReduction="10000"/>
          </a:bodyPr>
          <a:lstStyle/>
          <a:p>
            <a:pPr>
              <a:lnSpc>
                <a:spcPct val="90000"/>
              </a:lnSpc>
              <a:buFont typeface="Wingdings" panose="05000000000000000000" pitchFamily="2" charset="2"/>
              <a:buNone/>
            </a:pPr>
            <a:r>
              <a:rPr lang="en-US" altLang="en-US" b="1" dirty="0"/>
              <a:t>Portable Document Format  “PDF”</a:t>
            </a:r>
          </a:p>
          <a:p>
            <a:pPr>
              <a:lnSpc>
                <a:spcPct val="90000"/>
              </a:lnSpc>
            </a:pPr>
            <a:r>
              <a:rPr lang="en-US" altLang="en-US" dirty="0"/>
              <a:t>Save as PDF from Office 365 online</a:t>
            </a:r>
          </a:p>
          <a:p>
            <a:pPr lvl="0"/>
            <a:r>
              <a:rPr lang="en-US" dirty="0"/>
              <a:t>From Computer: File Menu &gt; Save As &gt; File Type: PDF</a:t>
            </a:r>
          </a:p>
          <a:p>
            <a:pPr lvl="1"/>
            <a:r>
              <a:rPr lang="en-US" b="1" dirty="0"/>
              <a:t>Mac Users</a:t>
            </a:r>
            <a:r>
              <a:rPr lang="en-US" dirty="0"/>
              <a:t>:  Under the File format drop down, be sure that the option for “Best for electronic distribution and accessibility (uses Microsoft online service)” is selected. </a:t>
            </a:r>
          </a:p>
          <a:p>
            <a:pPr lvl="1"/>
            <a:r>
              <a:rPr lang="en-US" b="1" dirty="0"/>
              <a:t>Word Users</a:t>
            </a:r>
            <a:r>
              <a:rPr lang="en-US" dirty="0"/>
              <a:t>:  Click the options button and verify that the “Document Structure Tags for Accessibility” option is selected. </a:t>
            </a:r>
            <a:endParaRPr lang="en-US" altLang="en-US" b="1" dirty="0"/>
          </a:p>
          <a:p>
            <a:pPr>
              <a:lnSpc>
                <a:spcPct val="90000"/>
              </a:lnSpc>
            </a:pPr>
            <a:r>
              <a:rPr lang="en-US" altLang="en-US" dirty="0"/>
              <a:t>Adobe Acrobat Standard/Pro – “</a:t>
            </a:r>
            <a:r>
              <a:rPr lang="en-US" altLang="en-US" b="1" dirty="0"/>
              <a:t>Create PDF” option in Word</a:t>
            </a:r>
            <a:endParaRPr lang="en-US" altLang="en-US" dirty="0"/>
          </a:p>
        </p:txBody>
      </p:sp>
    </p:spTree>
    <p:extLst>
      <p:ext uri="{BB962C8B-B14F-4D97-AF65-F5344CB8AC3E}">
        <p14:creationId xmlns:p14="http://schemas.microsoft.com/office/powerpoint/2010/main" val="434264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D049-0F61-F34E-9EC4-B0FD1158CF1D}"/>
              </a:ext>
            </a:extLst>
          </p:cNvPr>
          <p:cNvSpPr>
            <a:spLocks noGrp="1"/>
          </p:cNvSpPr>
          <p:nvPr>
            <p:ph type="title"/>
          </p:nvPr>
        </p:nvSpPr>
        <p:spPr/>
        <p:txBody>
          <a:bodyPr/>
          <a:lstStyle/>
          <a:p>
            <a:r>
              <a:rPr lang="en-US" dirty="0"/>
              <a:t>Saving a Word Doc as PDF</a:t>
            </a:r>
          </a:p>
        </p:txBody>
      </p:sp>
      <p:pic>
        <p:nvPicPr>
          <p:cNvPr id="4" name="Content Placeholder 3" descr="Saving a Word Document as a PDF dialog box">
            <a:extLst>
              <a:ext uri="{FF2B5EF4-FFF2-40B4-BE49-F238E27FC236}">
                <a16:creationId xmlns:a16="http://schemas.microsoft.com/office/drawing/2014/main" id="{CDED9030-E4F6-594E-9AE3-BF016E8DD0DF}"/>
              </a:ext>
            </a:extLst>
          </p:cNvPr>
          <p:cNvPicPr>
            <a:picLocks noGrp="1" noChangeAspect="1"/>
          </p:cNvPicPr>
          <p:nvPr>
            <p:ph idx="1"/>
          </p:nvPr>
        </p:nvPicPr>
        <p:blipFill>
          <a:blip r:embed="rId2"/>
          <a:stretch>
            <a:fillRect/>
          </a:stretch>
        </p:blipFill>
        <p:spPr>
          <a:xfrm>
            <a:off x="671186" y="1554132"/>
            <a:ext cx="7801628" cy="4160868"/>
          </a:xfrm>
          <a:prstGeom prst="rect">
            <a:avLst/>
          </a:prstGeom>
          <a:ln>
            <a:solidFill>
              <a:schemeClr val="tx1"/>
            </a:solidFill>
          </a:ln>
        </p:spPr>
      </p:pic>
    </p:spTree>
    <p:extLst>
      <p:ext uri="{BB962C8B-B14F-4D97-AF65-F5344CB8AC3E}">
        <p14:creationId xmlns:p14="http://schemas.microsoft.com/office/powerpoint/2010/main" val="2783151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AF2D-7DD3-6E41-8CDE-60A2C4F7B7A9}"/>
              </a:ext>
            </a:extLst>
          </p:cNvPr>
          <p:cNvSpPr>
            <a:spLocks noGrp="1"/>
          </p:cNvSpPr>
          <p:nvPr>
            <p:ph type="title"/>
          </p:nvPr>
        </p:nvSpPr>
        <p:spPr/>
        <p:txBody>
          <a:bodyPr/>
          <a:lstStyle/>
          <a:p>
            <a:r>
              <a:rPr lang="en-US" dirty="0"/>
              <a:t>Use Ally in Canvas to Convert Document into Alternative Format</a:t>
            </a:r>
          </a:p>
        </p:txBody>
      </p:sp>
      <p:sp>
        <p:nvSpPr>
          <p:cNvPr id="3" name="Text Placeholder 2">
            <a:extLst>
              <a:ext uri="{FF2B5EF4-FFF2-40B4-BE49-F238E27FC236}">
                <a16:creationId xmlns:a16="http://schemas.microsoft.com/office/drawing/2014/main" id="{7752D616-9223-0549-B1A3-5F18353054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1017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31F8-CC5F-304D-B44C-7B120AB5C493}"/>
              </a:ext>
            </a:extLst>
          </p:cNvPr>
          <p:cNvSpPr>
            <a:spLocks noGrp="1"/>
          </p:cNvSpPr>
          <p:nvPr>
            <p:ph type="title"/>
          </p:nvPr>
        </p:nvSpPr>
        <p:spPr/>
        <p:txBody>
          <a:bodyPr/>
          <a:lstStyle/>
          <a:p>
            <a:r>
              <a:rPr lang="en-US" dirty="0"/>
              <a:t>What is ALLY?</a:t>
            </a:r>
          </a:p>
        </p:txBody>
      </p:sp>
      <p:sp>
        <p:nvSpPr>
          <p:cNvPr id="3" name="Content Placeholder 2">
            <a:extLst>
              <a:ext uri="{FF2B5EF4-FFF2-40B4-BE49-F238E27FC236}">
                <a16:creationId xmlns:a16="http://schemas.microsoft.com/office/drawing/2014/main" id="{1204E556-08C3-5743-AD99-61DEAC5FC38C}"/>
              </a:ext>
            </a:extLst>
          </p:cNvPr>
          <p:cNvSpPr>
            <a:spLocks noGrp="1"/>
          </p:cNvSpPr>
          <p:nvPr>
            <p:ph idx="1"/>
          </p:nvPr>
        </p:nvSpPr>
        <p:spPr/>
        <p:txBody>
          <a:bodyPr>
            <a:normAutofit fontScale="92500"/>
          </a:bodyPr>
          <a:lstStyle/>
          <a:p>
            <a:r>
              <a:rPr lang="en-US" dirty="0"/>
              <a:t>External tool that is integrated into Canvas</a:t>
            </a:r>
          </a:p>
          <a:p>
            <a:r>
              <a:rPr lang="en-US" dirty="0"/>
              <a:t>Scans course content and generates an Accessibility score for:</a:t>
            </a:r>
          </a:p>
          <a:p>
            <a:pPr lvl="1"/>
            <a:r>
              <a:rPr lang="en-US" dirty="0"/>
              <a:t>Individual files uploaded to a course</a:t>
            </a:r>
          </a:p>
          <a:p>
            <a:pPr lvl="1"/>
            <a:r>
              <a:rPr lang="en-US" dirty="0"/>
              <a:t>Course as a whole </a:t>
            </a:r>
          </a:p>
          <a:p>
            <a:pPr lvl="1"/>
            <a:r>
              <a:rPr lang="en-US" dirty="0"/>
              <a:t>Scores are only visible to instructors/course owners</a:t>
            </a:r>
          </a:p>
          <a:p>
            <a:r>
              <a:rPr lang="en-US" dirty="0"/>
              <a:t>Creates Alternative Formats for files based on original</a:t>
            </a:r>
          </a:p>
        </p:txBody>
      </p:sp>
    </p:spTree>
    <p:extLst>
      <p:ext uri="{BB962C8B-B14F-4D97-AF65-F5344CB8AC3E}">
        <p14:creationId xmlns:p14="http://schemas.microsoft.com/office/powerpoint/2010/main" val="207036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754B-5C00-3E49-BA2D-B2E265DC34A9}"/>
              </a:ext>
            </a:extLst>
          </p:cNvPr>
          <p:cNvSpPr>
            <a:spLocks noGrp="1"/>
          </p:cNvSpPr>
          <p:nvPr>
            <p:ph type="title"/>
          </p:nvPr>
        </p:nvSpPr>
        <p:spPr/>
        <p:txBody>
          <a:bodyPr/>
          <a:lstStyle/>
          <a:p>
            <a:r>
              <a:rPr lang="en-US" dirty="0"/>
              <a:t>How do Screen Readers Work?</a:t>
            </a:r>
          </a:p>
        </p:txBody>
      </p:sp>
      <p:sp>
        <p:nvSpPr>
          <p:cNvPr id="3" name="Content Placeholder 2">
            <a:extLst>
              <a:ext uri="{FF2B5EF4-FFF2-40B4-BE49-F238E27FC236}">
                <a16:creationId xmlns:a16="http://schemas.microsoft.com/office/drawing/2014/main" id="{143F4BF0-0159-EF4B-A64F-2163C03BD10A}"/>
              </a:ext>
            </a:extLst>
          </p:cNvPr>
          <p:cNvSpPr>
            <a:spLocks noGrp="1"/>
          </p:cNvSpPr>
          <p:nvPr>
            <p:ph idx="1"/>
          </p:nvPr>
        </p:nvSpPr>
        <p:spPr/>
        <p:txBody>
          <a:bodyPr>
            <a:normAutofit lnSpcReduction="10000"/>
          </a:bodyPr>
          <a:lstStyle/>
          <a:p>
            <a:r>
              <a:rPr lang="en-US" dirty="0"/>
              <a:t>Read computer/mobile screen text-to-speech output or by a refreshable Braille display.</a:t>
            </a:r>
          </a:p>
          <a:p>
            <a:r>
              <a:rPr lang="en-US" dirty="0"/>
              <a:t>Screen readers read from Left to Right/ Top to Bottom</a:t>
            </a:r>
          </a:p>
          <a:p>
            <a:r>
              <a:rPr lang="en-US" dirty="0"/>
              <a:t>Keyboard hotkeys are used by screen reader users to browse content, skip to areas (mouse is not used)</a:t>
            </a:r>
          </a:p>
          <a:p>
            <a:r>
              <a:rPr lang="en-US" dirty="0"/>
              <a:t>Reading Order/Proper Structure are key!</a:t>
            </a:r>
          </a:p>
          <a:p>
            <a:endParaRPr lang="en-US" dirty="0"/>
          </a:p>
        </p:txBody>
      </p:sp>
    </p:spTree>
    <p:extLst>
      <p:ext uri="{BB962C8B-B14F-4D97-AF65-F5344CB8AC3E}">
        <p14:creationId xmlns:p14="http://schemas.microsoft.com/office/powerpoint/2010/main" val="3524840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A01F-B72F-6B4B-8723-8B45C6852551}"/>
              </a:ext>
            </a:extLst>
          </p:cNvPr>
          <p:cNvSpPr>
            <a:spLocks noGrp="1"/>
          </p:cNvSpPr>
          <p:nvPr>
            <p:ph type="title"/>
          </p:nvPr>
        </p:nvSpPr>
        <p:spPr>
          <a:xfrm>
            <a:off x="457200" y="274638"/>
            <a:ext cx="8229600" cy="1143000"/>
          </a:xfrm>
        </p:spPr>
        <p:txBody>
          <a:bodyPr/>
          <a:lstStyle/>
          <a:p>
            <a:r>
              <a:rPr lang="en-US" dirty="0"/>
              <a:t>Alternative Formats in Ally</a:t>
            </a:r>
          </a:p>
        </p:txBody>
      </p:sp>
      <p:sp>
        <p:nvSpPr>
          <p:cNvPr id="4" name="Content Placeholder 3">
            <a:extLst>
              <a:ext uri="{FF2B5EF4-FFF2-40B4-BE49-F238E27FC236}">
                <a16:creationId xmlns:a16="http://schemas.microsoft.com/office/drawing/2014/main" id="{50E67259-CB79-1140-BB81-CD13C531E656}"/>
              </a:ext>
            </a:extLst>
          </p:cNvPr>
          <p:cNvSpPr>
            <a:spLocks noGrp="1"/>
          </p:cNvSpPr>
          <p:nvPr>
            <p:ph idx="1"/>
          </p:nvPr>
        </p:nvSpPr>
        <p:spPr>
          <a:xfrm>
            <a:off x="457200" y="1600200"/>
            <a:ext cx="8229600" cy="4126525"/>
          </a:xfrm>
        </p:spPr>
        <p:txBody>
          <a:bodyPr>
            <a:normAutofit fontScale="62500" lnSpcReduction="20000"/>
          </a:bodyPr>
          <a:lstStyle/>
          <a:p>
            <a:r>
              <a:rPr lang="en-US" dirty="0">
                <a:hlinkClick r:id="rId3"/>
              </a:rPr>
              <a:t>Alternative formats</a:t>
            </a:r>
            <a:r>
              <a:rPr lang="en-US" dirty="0"/>
              <a:t> communicate information other than in a standard text format.</a:t>
            </a:r>
          </a:p>
          <a:p>
            <a:pPr lvl="1"/>
            <a:r>
              <a:rPr lang="en-US" dirty="0"/>
              <a:t>Electronic Braille</a:t>
            </a:r>
          </a:p>
          <a:p>
            <a:pPr lvl="1"/>
            <a:r>
              <a:rPr lang="en-US" dirty="0"/>
              <a:t>Audio</a:t>
            </a:r>
          </a:p>
          <a:p>
            <a:pPr lvl="1"/>
            <a:r>
              <a:rPr lang="en-US" dirty="0"/>
              <a:t>PDF, OCR</a:t>
            </a:r>
          </a:p>
          <a:p>
            <a:pPr lvl="1"/>
            <a:r>
              <a:rPr lang="en-US" dirty="0"/>
              <a:t>PDF, Tagged</a:t>
            </a:r>
          </a:p>
          <a:p>
            <a:pPr lvl="1"/>
            <a:r>
              <a:rPr lang="en-US" dirty="0"/>
              <a:t>Semantic HTML</a:t>
            </a:r>
          </a:p>
          <a:p>
            <a:pPr lvl="1"/>
            <a:r>
              <a:rPr lang="en-US" dirty="0"/>
              <a:t>ePub</a:t>
            </a:r>
          </a:p>
          <a:p>
            <a:pPr lvl="1"/>
            <a:r>
              <a:rPr lang="en-US" dirty="0"/>
              <a:t>Translated Version</a:t>
            </a:r>
          </a:p>
          <a:p>
            <a:pPr lvl="1"/>
            <a:r>
              <a:rPr lang="en-US" dirty="0"/>
              <a:t>BeeLine Reader</a:t>
            </a:r>
          </a:p>
          <a:p>
            <a:pPr lvl="1"/>
            <a:endParaRPr lang="en-US" dirty="0"/>
          </a:p>
          <a:p>
            <a:endParaRPr lang="en-US" dirty="0"/>
          </a:p>
          <a:p>
            <a:r>
              <a:rPr lang="en-US" dirty="0"/>
              <a:t>*Alternative formats are based on Original file so they are only as good as original in terms of access</a:t>
            </a:r>
          </a:p>
          <a:p>
            <a:pPr lvl="1"/>
            <a:endParaRPr lang="en-US" dirty="0"/>
          </a:p>
        </p:txBody>
      </p:sp>
    </p:spTree>
    <p:extLst>
      <p:ext uri="{BB962C8B-B14F-4D97-AF65-F5344CB8AC3E}">
        <p14:creationId xmlns:p14="http://schemas.microsoft.com/office/powerpoint/2010/main" val="25341908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62E4-D3E9-6440-AB61-FDCF5C5AF03C}"/>
              </a:ext>
            </a:extLst>
          </p:cNvPr>
          <p:cNvSpPr>
            <a:spLocks noGrp="1"/>
          </p:cNvSpPr>
          <p:nvPr>
            <p:ph type="title"/>
          </p:nvPr>
        </p:nvSpPr>
        <p:spPr/>
        <p:txBody>
          <a:bodyPr>
            <a:normAutofit/>
          </a:bodyPr>
          <a:lstStyle/>
          <a:p>
            <a:r>
              <a:rPr lang="en-US" dirty="0"/>
              <a:t>Download Alternative Formats</a:t>
            </a:r>
          </a:p>
        </p:txBody>
      </p:sp>
      <p:sp>
        <p:nvSpPr>
          <p:cNvPr id="7" name="Content Placeholder 6">
            <a:extLst>
              <a:ext uri="{FF2B5EF4-FFF2-40B4-BE49-F238E27FC236}">
                <a16:creationId xmlns:a16="http://schemas.microsoft.com/office/drawing/2014/main" id="{42E01D40-62D2-AB4A-9FE7-D9955D66B1BC}"/>
              </a:ext>
            </a:extLst>
          </p:cNvPr>
          <p:cNvSpPr>
            <a:spLocks noGrp="1"/>
          </p:cNvSpPr>
          <p:nvPr>
            <p:ph sz="half" idx="1"/>
          </p:nvPr>
        </p:nvSpPr>
        <p:spPr/>
        <p:txBody>
          <a:bodyPr>
            <a:normAutofit lnSpcReduction="10000"/>
          </a:bodyPr>
          <a:lstStyle/>
          <a:p>
            <a:r>
              <a:rPr lang="en-US" dirty="0"/>
              <a:t>Click the Alternative Format downward arrow to the right of the file’s name </a:t>
            </a:r>
          </a:p>
          <a:p>
            <a:r>
              <a:rPr lang="en-US" dirty="0"/>
              <a:t>Select “Alternative formats” </a:t>
            </a:r>
          </a:p>
          <a:p>
            <a:r>
              <a:rPr lang="en-US" dirty="0"/>
              <a:t>From “Download alternative formats” window select the format you want</a:t>
            </a:r>
          </a:p>
        </p:txBody>
      </p:sp>
      <p:pic>
        <p:nvPicPr>
          <p:cNvPr id="1034" name="Picture 10" descr="The alternative formats menu">
            <a:extLst>
              <a:ext uri="{FF2B5EF4-FFF2-40B4-BE49-F238E27FC236}">
                <a16:creationId xmlns:a16="http://schemas.microsoft.com/office/drawing/2014/main" id="{E2BC5585-D119-994F-9D39-14A8B352030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39624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download alternative formats window listing alternative formats available.">
            <a:extLst>
              <a:ext uri="{FF2B5EF4-FFF2-40B4-BE49-F238E27FC236}">
                <a16:creationId xmlns:a16="http://schemas.microsoft.com/office/drawing/2014/main" id="{EAFF5184-632E-B646-B80A-CAAEF80E9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733" y="3260481"/>
            <a:ext cx="2805067" cy="343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29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6C7E-5FDF-5744-98FA-63EFB9812747}"/>
              </a:ext>
            </a:extLst>
          </p:cNvPr>
          <p:cNvSpPr>
            <a:spLocks noGrp="1"/>
          </p:cNvSpPr>
          <p:nvPr>
            <p:ph type="title"/>
          </p:nvPr>
        </p:nvSpPr>
        <p:spPr/>
        <p:txBody>
          <a:bodyPr>
            <a:normAutofit fontScale="90000"/>
          </a:bodyPr>
          <a:lstStyle/>
          <a:p>
            <a:r>
              <a:rPr lang="en-US" dirty="0"/>
              <a:t>Use Ally in Canvas to Check Document Accessibility</a:t>
            </a:r>
          </a:p>
        </p:txBody>
      </p:sp>
      <p:sp>
        <p:nvSpPr>
          <p:cNvPr id="5" name="Content Placeholder 4">
            <a:extLst>
              <a:ext uri="{FF2B5EF4-FFF2-40B4-BE49-F238E27FC236}">
                <a16:creationId xmlns:a16="http://schemas.microsoft.com/office/drawing/2014/main" id="{7301E0CE-A8F6-014D-9F6B-C072E11E9E80}"/>
              </a:ext>
            </a:extLst>
          </p:cNvPr>
          <p:cNvSpPr>
            <a:spLocks noGrp="1"/>
          </p:cNvSpPr>
          <p:nvPr>
            <p:ph idx="1"/>
          </p:nvPr>
        </p:nvSpPr>
        <p:spPr/>
        <p:txBody>
          <a:bodyPr>
            <a:normAutofit/>
          </a:bodyPr>
          <a:lstStyle/>
          <a:p>
            <a:r>
              <a:rPr lang="en-US" altLang="en-US" dirty="0"/>
              <a:t>Upload Document to Canvas</a:t>
            </a:r>
          </a:p>
          <a:p>
            <a:r>
              <a:rPr lang="en-US" dirty="0"/>
              <a:t>Accessibility indicators display next to files posted in:</a:t>
            </a:r>
          </a:p>
          <a:p>
            <a:pPr lvl="1"/>
            <a:r>
              <a:rPr lang="en-US" dirty="0"/>
              <a:t>Files, Modules, Pages, Canvas Tools RCE Areas: Assignments, Quizzes, etc.</a:t>
            </a:r>
          </a:p>
          <a:p>
            <a:r>
              <a:rPr lang="en-US" dirty="0"/>
              <a:t>Click indicator to Launch Instructor Feedback Panel</a:t>
            </a:r>
          </a:p>
          <a:p>
            <a:endParaRPr lang="en-US" altLang="en-US" dirty="0"/>
          </a:p>
          <a:p>
            <a:endParaRPr lang="en-US" altLang="en-US" dirty="0"/>
          </a:p>
          <a:p>
            <a:endParaRPr lang="en-US" dirty="0"/>
          </a:p>
        </p:txBody>
      </p:sp>
    </p:spTree>
    <p:extLst>
      <p:ext uri="{BB962C8B-B14F-4D97-AF65-F5344CB8AC3E}">
        <p14:creationId xmlns:p14="http://schemas.microsoft.com/office/powerpoint/2010/main" val="914706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44EF-4EF6-5B44-8B98-7C8F314C6C98}"/>
              </a:ext>
            </a:extLst>
          </p:cNvPr>
          <p:cNvSpPr>
            <a:spLocks noGrp="1"/>
          </p:cNvSpPr>
          <p:nvPr>
            <p:ph type="title"/>
          </p:nvPr>
        </p:nvSpPr>
        <p:spPr/>
        <p:txBody>
          <a:bodyPr/>
          <a:lstStyle/>
          <a:p>
            <a:r>
              <a:rPr lang="en-US" dirty="0"/>
              <a:t>Ally File Accessibility Scores</a:t>
            </a:r>
          </a:p>
        </p:txBody>
      </p:sp>
      <p:sp>
        <p:nvSpPr>
          <p:cNvPr id="3" name="Content Placeholder 2">
            <a:extLst>
              <a:ext uri="{FF2B5EF4-FFF2-40B4-BE49-F238E27FC236}">
                <a16:creationId xmlns:a16="http://schemas.microsoft.com/office/drawing/2014/main" id="{AFF062E7-1D88-8446-BFBB-B6991C08BE6B}"/>
              </a:ext>
            </a:extLst>
          </p:cNvPr>
          <p:cNvSpPr>
            <a:spLocks noGrp="1"/>
          </p:cNvSpPr>
          <p:nvPr>
            <p:ph idx="1"/>
          </p:nvPr>
        </p:nvSpPr>
        <p:spPr/>
        <p:txBody>
          <a:bodyPr/>
          <a:lstStyle/>
          <a:p>
            <a:r>
              <a:rPr lang="en-US" dirty="0"/>
              <a:t>Scores Range from Low to Perfect</a:t>
            </a:r>
          </a:p>
          <a:p>
            <a:r>
              <a:rPr lang="en-US" dirty="0"/>
              <a:t>Associated Dial in one of the following colors:</a:t>
            </a:r>
          </a:p>
          <a:p>
            <a:pPr lvl="1"/>
            <a:r>
              <a:rPr lang="en-US" dirty="0"/>
              <a:t>Low Score 0-33% immediate attention needed</a:t>
            </a:r>
          </a:p>
          <a:p>
            <a:pPr lvl="1"/>
            <a:r>
              <a:rPr lang="en-US" dirty="0"/>
              <a:t>Medium Score 34 – 66% somewhat accessible</a:t>
            </a:r>
          </a:p>
          <a:p>
            <a:pPr lvl="1"/>
            <a:r>
              <a:rPr lang="en-US" dirty="0"/>
              <a:t>High Score 67 – 99% accessible can be improved</a:t>
            </a:r>
          </a:p>
          <a:p>
            <a:pPr lvl="1"/>
            <a:r>
              <a:rPr lang="en-US" dirty="0"/>
              <a:t>Perfect Score 100% accessible, no improvement needed</a:t>
            </a:r>
          </a:p>
        </p:txBody>
      </p:sp>
      <p:pic>
        <p:nvPicPr>
          <p:cNvPr id="18" name="Picture 17" descr="Low Score Dial ">
            <a:extLst>
              <a:ext uri="{FF2B5EF4-FFF2-40B4-BE49-F238E27FC236}">
                <a16:creationId xmlns:a16="http://schemas.microsoft.com/office/drawing/2014/main" id="{E056B2FB-677E-E34E-BA01-656699F8ECB2}"/>
              </a:ext>
            </a:extLst>
          </p:cNvPr>
          <p:cNvPicPr>
            <a:picLocks noChangeAspect="1"/>
          </p:cNvPicPr>
          <p:nvPr/>
        </p:nvPicPr>
        <p:blipFill>
          <a:blip r:embed="rId3"/>
          <a:stretch>
            <a:fillRect/>
          </a:stretch>
        </p:blipFill>
        <p:spPr>
          <a:xfrm>
            <a:off x="263388" y="2742551"/>
            <a:ext cx="787400" cy="584200"/>
          </a:xfrm>
          <a:prstGeom prst="rect">
            <a:avLst/>
          </a:prstGeom>
        </p:spPr>
      </p:pic>
      <p:pic>
        <p:nvPicPr>
          <p:cNvPr id="20" name="Picture 19" descr="Medium Score Dial">
            <a:extLst>
              <a:ext uri="{FF2B5EF4-FFF2-40B4-BE49-F238E27FC236}">
                <a16:creationId xmlns:a16="http://schemas.microsoft.com/office/drawing/2014/main" id="{D7DC0723-2337-3B4F-8001-17E0A4B793AF}"/>
              </a:ext>
            </a:extLst>
          </p:cNvPr>
          <p:cNvPicPr>
            <a:picLocks noChangeAspect="1"/>
          </p:cNvPicPr>
          <p:nvPr/>
        </p:nvPicPr>
        <p:blipFill>
          <a:blip r:embed="rId4"/>
          <a:stretch>
            <a:fillRect/>
          </a:stretch>
        </p:blipFill>
        <p:spPr>
          <a:xfrm>
            <a:off x="263388" y="3301351"/>
            <a:ext cx="660400" cy="469900"/>
          </a:xfrm>
          <a:prstGeom prst="rect">
            <a:avLst/>
          </a:prstGeom>
        </p:spPr>
      </p:pic>
      <p:pic>
        <p:nvPicPr>
          <p:cNvPr id="16" name="Picture 15" descr="High Score Dial">
            <a:extLst>
              <a:ext uri="{FF2B5EF4-FFF2-40B4-BE49-F238E27FC236}">
                <a16:creationId xmlns:a16="http://schemas.microsoft.com/office/drawing/2014/main" id="{D60AAEDE-11FA-624D-A974-554CCC2B4B08}"/>
              </a:ext>
            </a:extLst>
          </p:cNvPr>
          <p:cNvPicPr>
            <a:picLocks noChangeAspect="1"/>
          </p:cNvPicPr>
          <p:nvPr/>
        </p:nvPicPr>
        <p:blipFill>
          <a:blip r:embed="rId5"/>
          <a:stretch>
            <a:fillRect/>
          </a:stretch>
        </p:blipFill>
        <p:spPr>
          <a:xfrm>
            <a:off x="316120" y="3771327"/>
            <a:ext cx="723900" cy="508000"/>
          </a:xfrm>
          <a:prstGeom prst="rect">
            <a:avLst/>
          </a:prstGeom>
        </p:spPr>
      </p:pic>
      <p:pic>
        <p:nvPicPr>
          <p:cNvPr id="22" name="Picture 21" descr="Perfect Score Dial">
            <a:extLst>
              <a:ext uri="{FF2B5EF4-FFF2-40B4-BE49-F238E27FC236}">
                <a16:creationId xmlns:a16="http://schemas.microsoft.com/office/drawing/2014/main" id="{661D9CAC-89DC-114A-95A2-DE2C589ED2FB}"/>
              </a:ext>
            </a:extLst>
          </p:cNvPr>
          <p:cNvPicPr>
            <a:picLocks noChangeAspect="1"/>
          </p:cNvPicPr>
          <p:nvPr/>
        </p:nvPicPr>
        <p:blipFill>
          <a:blip r:embed="rId6"/>
          <a:stretch>
            <a:fillRect/>
          </a:stretch>
        </p:blipFill>
        <p:spPr>
          <a:xfrm>
            <a:off x="316120" y="4279327"/>
            <a:ext cx="685800" cy="558800"/>
          </a:xfrm>
          <a:prstGeom prst="rect">
            <a:avLst/>
          </a:prstGeom>
        </p:spPr>
      </p:pic>
    </p:spTree>
    <p:extLst>
      <p:ext uri="{BB962C8B-B14F-4D97-AF65-F5344CB8AC3E}">
        <p14:creationId xmlns:p14="http://schemas.microsoft.com/office/powerpoint/2010/main" val="13584215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089E-99A5-D448-87B7-03864B39C9C2}"/>
              </a:ext>
            </a:extLst>
          </p:cNvPr>
          <p:cNvSpPr>
            <a:spLocks noGrp="1"/>
          </p:cNvSpPr>
          <p:nvPr>
            <p:ph type="title"/>
          </p:nvPr>
        </p:nvSpPr>
        <p:spPr/>
        <p:txBody>
          <a:bodyPr/>
          <a:lstStyle/>
          <a:p>
            <a:r>
              <a:rPr lang="en-US" dirty="0"/>
              <a:t>How to Fix Issues</a:t>
            </a:r>
          </a:p>
        </p:txBody>
      </p:sp>
      <p:sp>
        <p:nvSpPr>
          <p:cNvPr id="3" name="Content Placeholder 2">
            <a:extLst>
              <a:ext uri="{FF2B5EF4-FFF2-40B4-BE49-F238E27FC236}">
                <a16:creationId xmlns:a16="http://schemas.microsoft.com/office/drawing/2014/main" id="{55C4262F-725D-2143-ACC6-10EDD20BA16B}"/>
              </a:ext>
            </a:extLst>
          </p:cNvPr>
          <p:cNvSpPr>
            <a:spLocks noGrp="1"/>
          </p:cNvSpPr>
          <p:nvPr>
            <p:ph idx="1"/>
          </p:nvPr>
        </p:nvSpPr>
        <p:spPr/>
        <p:txBody>
          <a:bodyPr>
            <a:normAutofit fontScale="85000" lnSpcReduction="10000"/>
          </a:bodyPr>
          <a:lstStyle/>
          <a:p>
            <a:r>
              <a:rPr lang="en-US" dirty="0"/>
              <a:t>Click the Accessibility Indicator/Dial next to File</a:t>
            </a:r>
          </a:p>
          <a:p>
            <a:r>
              <a:rPr lang="en-US" dirty="0"/>
              <a:t>Review Issues summarized in Instructor Feedback Panel</a:t>
            </a:r>
          </a:p>
          <a:p>
            <a:r>
              <a:rPr lang="en-US" dirty="0"/>
              <a:t>Issues can be fixed External to Canvas in appropriate Application e.g. Word, Adobe, PowerPoint</a:t>
            </a:r>
          </a:p>
          <a:p>
            <a:pPr lvl="1"/>
            <a:r>
              <a:rPr lang="en-US" dirty="0"/>
              <a:t>Exception: Adding Alt Text to Image files</a:t>
            </a:r>
          </a:p>
          <a:p>
            <a:pPr lvl="1"/>
            <a:r>
              <a:rPr lang="en-US" dirty="0"/>
              <a:t>Locate source file on computer or download file from Canvas</a:t>
            </a:r>
          </a:p>
          <a:p>
            <a:r>
              <a:rPr lang="en-US" dirty="0"/>
              <a:t>Replace file that has issues with remediated file via instructor feedback panel</a:t>
            </a:r>
          </a:p>
        </p:txBody>
      </p:sp>
    </p:spTree>
    <p:extLst>
      <p:ext uri="{BB962C8B-B14F-4D97-AF65-F5344CB8AC3E}">
        <p14:creationId xmlns:p14="http://schemas.microsoft.com/office/powerpoint/2010/main" val="1591293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1E033FB-0608-40F4-AEB8-A032A129111E}"/>
              </a:ext>
            </a:extLst>
          </p:cNvPr>
          <p:cNvSpPr>
            <a:spLocks noGrp="1"/>
          </p:cNvSpPr>
          <p:nvPr>
            <p:ph type="title"/>
          </p:nvPr>
        </p:nvSpPr>
        <p:spPr/>
        <p:txBody>
          <a:bodyPr/>
          <a:lstStyle/>
          <a:p>
            <a:r>
              <a:rPr lang="en-US" altLang="en-US" dirty="0"/>
              <a:t>Activity #8</a:t>
            </a:r>
          </a:p>
        </p:txBody>
      </p:sp>
      <p:sp>
        <p:nvSpPr>
          <p:cNvPr id="52227" name="Content Placeholder 2">
            <a:extLst>
              <a:ext uri="{FF2B5EF4-FFF2-40B4-BE49-F238E27FC236}">
                <a16:creationId xmlns:a16="http://schemas.microsoft.com/office/drawing/2014/main" id="{E8BAB856-20EB-4C23-A1A4-B6908F2827BF}"/>
              </a:ext>
            </a:extLst>
          </p:cNvPr>
          <p:cNvSpPr>
            <a:spLocks noGrp="1"/>
          </p:cNvSpPr>
          <p:nvPr>
            <p:ph idx="1"/>
          </p:nvPr>
        </p:nvSpPr>
        <p:spPr/>
        <p:txBody>
          <a:bodyPr>
            <a:normAutofit lnSpcReduction="10000"/>
          </a:bodyPr>
          <a:lstStyle/>
          <a:p>
            <a:r>
              <a:rPr lang="en-US" altLang="en-US" dirty="0"/>
              <a:t>Convert into PDF </a:t>
            </a:r>
          </a:p>
          <a:p>
            <a:pPr lvl="1"/>
            <a:r>
              <a:rPr lang="en-US" altLang="en-US" dirty="0"/>
              <a:t>Open in Adobe Acrobat and Check Tags</a:t>
            </a:r>
          </a:p>
          <a:p>
            <a:r>
              <a:rPr lang="en-US" altLang="en-US" dirty="0"/>
              <a:t>Upload to Canvas and Download an Alternative Format</a:t>
            </a:r>
          </a:p>
          <a:p>
            <a:pPr lvl="1"/>
            <a:r>
              <a:rPr lang="en-US" altLang="en-US" dirty="0"/>
              <a:t>Download HTML Alternative format or Audio Version</a:t>
            </a:r>
          </a:p>
          <a:p>
            <a:r>
              <a:rPr lang="en-US" altLang="en-US" dirty="0"/>
              <a:t>Take note of Accessibility Score for File in Canvas via Instructor Feedback Panel</a:t>
            </a:r>
          </a:p>
        </p:txBody>
      </p:sp>
    </p:spTree>
    <p:extLst>
      <p:ext uri="{BB962C8B-B14F-4D97-AF65-F5344CB8AC3E}">
        <p14:creationId xmlns:p14="http://schemas.microsoft.com/office/powerpoint/2010/main" val="3895346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C7BE743-8A9B-4E76-BEF6-2DB2A1156920}"/>
              </a:ext>
            </a:extLst>
          </p:cNvPr>
          <p:cNvSpPr>
            <a:spLocks noGrp="1"/>
          </p:cNvSpPr>
          <p:nvPr>
            <p:ph type="title"/>
          </p:nvPr>
        </p:nvSpPr>
        <p:spPr/>
        <p:txBody>
          <a:bodyPr/>
          <a:lstStyle/>
          <a:p>
            <a:r>
              <a:rPr lang="en-US" altLang="en-US" dirty="0"/>
              <a:t>Summary</a:t>
            </a:r>
          </a:p>
        </p:txBody>
      </p:sp>
      <p:sp>
        <p:nvSpPr>
          <p:cNvPr id="54275" name="Content Placeholder 2">
            <a:extLst>
              <a:ext uri="{FF2B5EF4-FFF2-40B4-BE49-F238E27FC236}">
                <a16:creationId xmlns:a16="http://schemas.microsoft.com/office/drawing/2014/main" id="{FFBDE82A-4D7D-4381-AA6E-10C5BCB21980}"/>
              </a:ext>
            </a:extLst>
          </p:cNvPr>
          <p:cNvSpPr>
            <a:spLocks noGrp="1"/>
          </p:cNvSpPr>
          <p:nvPr>
            <p:ph idx="1"/>
          </p:nvPr>
        </p:nvSpPr>
        <p:spPr/>
        <p:txBody>
          <a:bodyPr>
            <a:normAutofit fontScale="92500" lnSpcReduction="10000"/>
          </a:bodyPr>
          <a:lstStyle/>
          <a:p>
            <a:r>
              <a:rPr lang="en-US" altLang="en-US" dirty="0"/>
              <a:t>Structure</a:t>
            </a:r>
          </a:p>
          <a:p>
            <a:r>
              <a:rPr lang="en-US" altLang="en-US" dirty="0"/>
              <a:t>Styles and Formatting</a:t>
            </a:r>
          </a:p>
          <a:p>
            <a:r>
              <a:rPr lang="en-US" altLang="en-US" dirty="0"/>
              <a:t>Alternative Text for Images</a:t>
            </a:r>
          </a:p>
          <a:p>
            <a:r>
              <a:rPr lang="en-US" altLang="en-US" dirty="0"/>
              <a:t>Descriptive Labels for Links</a:t>
            </a:r>
          </a:p>
          <a:p>
            <a:r>
              <a:rPr lang="en-US" altLang="en-US" dirty="0"/>
              <a:t>Simple Tables</a:t>
            </a:r>
          </a:p>
          <a:p>
            <a:r>
              <a:rPr lang="en-US" altLang="en-US" dirty="0"/>
              <a:t>Alternative Formats</a:t>
            </a:r>
          </a:p>
          <a:p>
            <a:r>
              <a:rPr lang="en-US" altLang="en-US" dirty="0"/>
              <a:t>Review with Built in Accessibility Checkers and Ally in Canvas</a:t>
            </a:r>
          </a:p>
        </p:txBody>
      </p:sp>
    </p:spTree>
    <p:extLst>
      <p:ext uri="{BB962C8B-B14F-4D97-AF65-F5344CB8AC3E}">
        <p14:creationId xmlns:p14="http://schemas.microsoft.com/office/powerpoint/2010/main" val="4106425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2E7A5AB-CAE6-40DF-BDD6-BC2FF114FED7}"/>
              </a:ext>
            </a:extLst>
          </p:cNvPr>
          <p:cNvSpPr>
            <a:spLocks noGrp="1"/>
          </p:cNvSpPr>
          <p:nvPr>
            <p:ph type="title"/>
          </p:nvPr>
        </p:nvSpPr>
        <p:spPr/>
        <p:txBody>
          <a:bodyPr/>
          <a:lstStyle/>
          <a:p>
            <a:r>
              <a:rPr lang="en-US" altLang="en-US" dirty="0">
                <a:ea typeface="ＭＳ Ｐゴシック" panose="020B0600070205080204" pitchFamily="34" charset="-128"/>
              </a:rPr>
              <a:t>Accessibility Resources</a:t>
            </a:r>
          </a:p>
        </p:txBody>
      </p:sp>
      <p:sp>
        <p:nvSpPr>
          <p:cNvPr id="6147" name="Content Placeholder 2">
            <a:extLst>
              <a:ext uri="{FF2B5EF4-FFF2-40B4-BE49-F238E27FC236}">
                <a16:creationId xmlns:a16="http://schemas.microsoft.com/office/drawing/2014/main" id="{3EB17A82-A1B0-40C6-AEF8-8E594D69806D}"/>
              </a:ext>
            </a:extLst>
          </p:cNvPr>
          <p:cNvSpPr>
            <a:spLocks noGrp="1"/>
          </p:cNvSpPr>
          <p:nvPr>
            <p:ph idx="1"/>
          </p:nvPr>
        </p:nvSpPr>
        <p:spPr/>
        <p:txBody>
          <a:bodyPr>
            <a:normAutofit/>
          </a:bodyPr>
          <a:lstStyle/>
          <a:p>
            <a:r>
              <a:rPr lang="en-US" altLang="en-US" dirty="0">
                <a:ea typeface="ＭＳ Ｐゴシック" panose="020B0600070205080204" pitchFamily="34" charset="-128"/>
                <a:hlinkClick r:id="rId3"/>
              </a:rPr>
              <a:t>Accessibility at Sacramento State</a:t>
            </a:r>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4"/>
              </a:rPr>
              <a:t>Universal Design for Learning Program</a:t>
            </a:r>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5"/>
              </a:rPr>
              <a:t>Online Teaching Resources: Course Accessibility</a:t>
            </a:r>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6"/>
              </a:rPr>
              <a:t>The CSU Accessible Technology Initiative</a:t>
            </a:r>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7"/>
              </a:rPr>
              <a:t>Free </a:t>
            </a:r>
            <a:r>
              <a:rPr lang="en-US" altLang="en-US" dirty="0" err="1">
                <a:ea typeface="ＭＳ Ｐゴシック" panose="020B0600070205080204" pitchFamily="34" charset="-128"/>
                <a:hlinkClick r:id="rId7"/>
              </a:rPr>
              <a:t>WebAIM</a:t>
            </a:r>
            <a:r>
              <a:rPr lang="en-US" altLang="en-US" dirty="0">
                <a:ea typeface="ＭＳ Ｐゴシック" panose="020B0600070205080204" pitchFamily="34" charset="-128"/>
                <a:hlinkClick r:id="rId7"/>
              </a:rPr>
              <a:t> Accessibility Training</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941397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FDFD-2CAF-614B-9437-4BD33106F2D1}"/>
              </a:ext>
            </a:extLst>
          </p:cNvPr>
          <p:cNvSpPr>
            <a:spLocks noGrp="1"/>
          </p:cNvSpPr>
          <p:nvPr>
            <p:ph type="title"/>
          </p:nvPr>
        </p:nvSpPr>
        <p:spPr>
          <a:xfrm>
            <a:off x="685800" y="1777505"/>
            <a:ext cx="7772400" cy="747433"/>
          </a:xfrm>
        </p:spPr>
        <p:txBody>
          <a:bodyPr>
            <a:normAutofit/>
          </a:bodyPr>
          <a:lstStyle/>
          <a:p>
            <a:r>
              <a:rPr lang="en-US" dirty="0"/>
              <a:t>Academic Technology Center</a:t>
            </a:r>
          </a:p>
        </p:txBody>
      </p:sp>
      <p:sp>
        <p:nvSpPr>
          <p:cNvPr id="5" name="Title 1">
            <a:extLst>
              <a:ext uri="{FF2B5EF4-FFF2-40B4-BE49-F238E27FC236}">
                <a16:creationId xmlns:a16="http://schemas.microsoft.com/office/drawing/2014/main" id="{489359D5-84F7-9D47-A4AA-1CB1CEC3E832}"/>
              </a:ext>
            </a:extLst>
          </p:cNvPr>
          <p:cNvSpPr txBox="1">
            <a:spLocks/>
          </p:cNvSpPr>
          <p:nvPr/>
        </p:nvSpPr>
        <p:spPr>
          <a:xfrm>
            <a:off x="685800" y="2926960"/>
            <a:ext cx="7772400" cy="502043"/>
          </a:xfrm>
          <a:prstGeom prst="rect">
            <a:avLst/>
          </a:prstGeom>
        </p:spPr>
        <p:txBody>
          <a:bodyPr vert="horz" lIns="91440" tIns="45720" rIns="91440" bIns="45720" rtlCol="0" anchor="t">
            <a:normAutofit lnSpcReduction="10000"/>
          </a:bodyPr>
          <a:lstStyle>
            <a:lvl1pPr algn="ctr" defTabSz="342900" rtl="0" eaLnBrk="1" latinLnBrk="0" hangingPunct="1">
              <a:spcBef>
                <a:spcPct val="0"/>
              </a:spcBef>
              <a:buNone/>
              <a:defRPr sz="3000" b="1" kern="1200" cap="none">
                <a:solidFill>
                  <a:schemeClr val="tx1"/>
                </a:solidFill>
                <a:latin typeface="+mj-lt"/>
                <a:ea typeface="+mj-ea"/>
                <a:cs typeface="+mj-cs"/>
              </a:defRPr>
            </a:lvl1pPr>
          </a:lstStyle>
          <a:p>
            <a:r>
              <a:rPr lang="en-US" sz="2800" b="0" dirty="0"/>
              <a:t>916.278.2450           atc@csus.edu</a:t>
            </a:r>
          </a:p>
        </p:txBody>
      </p:sp>
    </p:spTree>
    <p:extLst>
      <p:ext uri="{BB962C8B-B14F-4D97-AF65-F5344CB8AC3E}">
        <p14:creationId xmlns:p14="http://schemas.microsoft.com/office/powerpoint/2010/main" val="361932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015C35-289E-499F-9504-3DF29A00C143}"/>
              </a:ext>
            </a:extLst>
          </p:cNvPr>
          <p:cNvSpPr>
            <a:spLocks noGrp="1"/>
          </p:cNvSpPr>
          <p:nvPr>
            <p:ph type="title"/>
          </p:nvPr>
        </p:nvSpPr>
        <p:spPr/>
        <p:txBody>
          <a:bodyPr>
            <a:normAutofit fontScale="90000"/>
          </a:bodyPr>
          <a:lstStyle/>
          <a:p>
            <a:r>
              <a:rPr lang="en-US" altLang="en-US" dirty="0"/>
              <a:t>Job Access With Speech JAWS Keystrokes</a:t>
            </a:r>
          </a:p>
        </p:txBody>
      </p:sp>
      <p:sp>
        <p:nvSpPr>
          <p:cNvPr id="12291" name="Content Placeholder 2">
            <a:extLst>
              <a:ext uri="{FF2B5EF4-FFF2-40B4-BE49-F238E27FC236}">
                <a16:creationId xmlns:a16="http://schemas.microsoft.com/office/drawing/2014/main" id="{69E0D8A1-DC2F-4407-8A2C-B87DE7DCDC60}"/>
              </a:ext>
            </a:extLst>
          </p:cNvPr>
          <p:cNvSpPr>
            <a:spLocks noGrp="1"/>
          </p:cNvSpPr>
          <p:nvPr>
            <p:ph idx="1"/>
          </p:nvPr>
        </p:nvSpPr>
        <p:spPr/>
        <p:txBody>
          <a:bodyPr>
            <a:normAutofit fontScale="92500" lnSpcReduction="20000"/>
          </a:bodyPr>
          <a:lstStyle/>
          <a:p>
            <a:r>
              <a:rPr lang="en-US" altLang="en-US" b="1" dirty="0">
                <a:hlinkClick r:id="rId3"/>
              </a:rPr>
              <a:t>JAWS Hotkeys – Browsing Keystrokes</a:t>
            </a:r>
            <a:endParaRPr lang="en-US" altLang="en-US" b="1" dirty="0"/>
          </a:p>
          <a:p>
            <a:pPr lvl="1"/>
            <a:r>
              <a:rPr lang="en-US" altLang="en-US" b="1" dirty="0"/>
              <a:t>Insert + down arrow</a:t>
            </a:r>
            <a:r>
              <a:rPr lang="en-US" altLang="en-US" dirty="0"/>
              <a:t> = Say All, </a:t>
            </a:r>
          </a:p>
          <a:p>
            <a:pPr lvl="1"/>
            <a:r>
              <a:rPr lang="en-US" altLang="en-US" b="1" dirty="0"/>
              <a:t>CTRL</a:t>
            </a:r>
            <a:r>
              <a:rPr lang="en-US" altLang="en-US" dirty="0"/>
              <a:t> = Interrupt Speech</a:t>
            </a:r>
          </a:p>
          <a:p>
            <a:pPr lvl="1"/>
            <a:r>
              <a:rPr lang="en-US" altLang="en-US" b="1" dirty="0"/>
              <a:t>Insert + Up Arrow </a:t>
            </a:r>
            <a:r>
              <a:rPr lang="en-US" altLang="en-US" dirty="0"/>
              <a:t>= Say Line, </a:t>
            </a:r>
          </a:p>
          <a:p>
            <a:pPr lvl="1"/>
            <a:r>
              <a:rPr lang="en-US" altLang="en-US" b="1" dirty="0"/>
              <a:t>Insert + Left Arrow </a:t>
            </a:r>
            <a:r>
              <a:rPr lang="en-US" altLang="en-US" dirty="0"/>
              <a:t>= Say prior word</a:t>
            </a:r>
          </a:p>
          <a:p>
            <a:pPr lvl="1"/>
            <a:r>
              <a:rPr lang="en-US" altLang="en-US" b="1" dirty="0"/>
              <a:t>Insert + Right Arrow </a:t>
            </a:r>
            <a:r>
              <a:rPr lang="en-US" altLang="en-US" dirty="0"/>
              <a:t>= Say next word</a:t>
            </a:r>
          </a:p>
          <a:p>
            <a:pPr lvl="1"/>
            <a:r>
              <a:rPr lang="en-US" altLang="en-US" b="1" dirty="0"/>
              <a:t>Insert + F6 = </a:t>
            </a:r>
            <a:r>
              <a:rPr lang="en-US" altLang="en-US" dirty="0"/>
              <a:t>List of Headings</a:t>
            </a:r>
          </a:p>
          <a:p>
            <a:pPr lvl="1"/>
            <a:r>
              <a:rPr lang="en-US" altLang="en-US" b="1" dirty="0"/>
              <a:t>Insert + F7 = </a:t>
            </a:r>
            <a:r>
              <a:rPr lang="en-US" altLang="en-US" dirty="0"/>
              <a:t>List of Links</a:t>
            </a:r>
          </a:p>
          <a:p>
            <a:pPr lvl="1"/>
            <a:r>
              <a:rPr lang="en-US" altLang="en-US" b="1" dirty="0"/>
              <a:t>Insert + F9 = </a:t>
            </a:r>
            <a:r>
              <a:rPr lang="en-US" altLang="en-US" dirty="0"/>
              <a:t>List of Frames</a:t>
            </a:r>
          </a:p>
          <a:p>
            <a:pPr lvl="1"/>
            <a:r>
              <a:rPr lang="en-US" altLang="en-US" b="1" dirty="0"/>
              <a:t>Insert + F5 = </a:t>
            </a:r>
            <a:r>
              <a:rPr lang="en-US" altLang="en-US" dirty="0"/>
              <a:t>List of Form fields</a:t>
            </a:r>
          </a:p>
        </p:txBody>
      </p:sp>
    </p:spTree>
    <p:extLst>
      <p:ext uri="{BB962C8B-B14F-4D97-AF65-F5344CB8AC3E}">
        <p14:creationId xmlns:p14="http://schemas.microsoft.com/office/powerpoint/2010/main" val="88256277"/>
      </p:ext>
    </p:extLst>
  </p:cSld>
  <p:clrMapOvr>
    <a:masterClrMapping/>
  </p:clrMapOvr>
</p:sld>
</file>

<file path=ppt/theme/theme1.xml><?xml version="1.0" encoding="utf-8"?>
<a:theme xmlns:a="http://schemas.openxmlformats.org/drawingml/2006/main" name="Office Theme">
  <a:themeElements>
    <a:clrScheme name="Custom 2">
      <a:dk1>
        <a:srgbClr val="0B3D29"/>
      </a:dk1>
      <a:lt1>
        <a:sysClr val="window" lastClr="FFFFFF"/>
      </a:lt1>
      <a:dk2>
        <a:srgbClr val="147242"/>
      </a:dk2>
      <a:lt2>
        <a:srgbClr val="E4E0B8"/>
      </a:lt2>
      <a:accent1>
        <a:srgbClr val="DEA924"/>
      </a:accent1>
      <a:accent2>
        <a:srgbClr val="701851"/>
      </a:accent2>
      <a:accent3>
        <a:srgbClr val="B6521F"/>
      </a:accent3>
      <a:accent4>
        <a:srgbClr val="4CAE3D"/>
      </a:accent4>
      <a:accent5>
        <a:srgbClr val="D28423"/>
      </a:accent5>
      <a:accent6>
        <a:srgbClr val="F5BB24"/>
      </a:accent6>
      <a:hlink>
        <a:srgbClr val="1C9B40"/>
      </a:hlink>
      <a:folHlink>
        <a:srgbClr val="FAAA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F2DCE29923434C805A0C18DE640F1D" ma:contentTypeVersion="6" ma:contentTypeDescription="Create a new document." ma:contentTypeScope="" ma:versionID="bf098d376974604c2888331845243e91">
  <xsd:schema xmlns:xsd="http://www.w3.org/2001/XMLSchema" xmlns:xs="http://www.w3.org/2001/XMLSchema" xmlns:p="http://schemas.microsoft.com/office/2006/metadata/properties" xmlns:ns2="38fa26f4-7b40-4be7-957c-b84a262c11c5" targetNamespace="http://schemas.microsoft.com/office/2006/metadata/properties" ma:root="true" ma:fieldsID="20c051787735ac2df7f9d0ac82966ba7" ns2:_="">
    <xsd:import namespace="38fa26f4-7b40-4be7-957c-b84a262c11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a26f4-7b40-4be7-957c-b84a262c1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4F0EB2-2FB7-448B-A697-BFB52D211B05}">
  <ds:schemaRefs>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9e140e33-92bb-46d5-936b-94facaed2660"/>
    <ds:schemaRef ds:uri="http://purl.org/dc/terms/"/>
    <ds:schemaRef ds:uri="http://purl.org/dc/elements/1.1/"/>
  </ds:schemaRefs>
</ds:datastoreItem>
</file>

<file path=customXml/itemProps2.xml><?xml version="1.0" encoding="utf-8"?>
<ds:datastoreItem xmlns:ds="http://schemas.openxmlformats.org/officeDocument/2006/customXml" ds:itemID="{6CBC307B-7C4A-4675-8E6F-94201C866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a26f4-7b40-4be7-957c-b84a262c1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CB4103-9F3B-465F-B0F4-6C8AFE79F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2244</TotalTime>
  <Words>5260</Words>
  <Application>Microsoft Macintosh PowerPoint</Application>
  <PresentationFormat>On-screen Show (4:3)</PresentationFormat>
  <Paragraphs>649</Paragraphs>
  <Slides>88</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8" baseType="lpstr">
      <vt:lpstr>Arial</vt:lpstr>
      <vt:lpstr>Book Antiqua</vt:lpstr>
      <vt:lpstr>Calibri</vt:lpstr>
      <vt:lpstr>Georgia</vt:lpstr>
      <vt:lpstr>Tahoma</vt:lpstr>
      <vt:lpstr>Times New Roman</vt:lpstr>
      <vt:lpstr>Verdana</vt:lpstr>
      <vt:lpstr>Wingdings</vt:lpstr>
      <vt:lpstr>Office Theme</vt:lpstr>
      <vt:lpstr>Chart</vt:lpstr>
      <vt:lpstr>Accessible Word Documents Document Formatting Basics </vt:lpstr>
      <vt:lpstr>Objectives</vt:lpstr>
      <vt:lpstr>Elements for an Accessible Document (1 of 2)</vt:lpstr>
      <vt:lpstr>Elements for an Accessible Document (2 of 2)</vt:lpstr>
      <vt:lpstr>What are Instructional Materials?</vt:lpstr>
      <vt:lpstr>What makes a document Accessible?</vt:lpstr>
      <vt:lpstr>What is Assistive Technology?</vt:lpstr>
      <vt:lpstr>How do Screen Readers Work?</vt:lpstr>
      <vt:lpstr>Job Access With Speech JAWS Keystrokes</vt:lpstr>
      <vt:lpstr> Demonstration </vt:lpstr>
      <vt:lpstr>Document Structure</vt:lpstr>
      <vt:lpstr>Planning Document Structure</vt:lpstr>
      <vt:lpstr>Formatting and Meaning example 1</vt:lpstr>
      <vt:lpstr>Formatting and Meaning Example 2</vt:lpstr>
      <vt:lpstr>Formatting and Meaning Example 3</vt:lpstr>
      <vt:lpstr>Document Structure Example</vt:lpstr>
      <vt:lpstr>Heading Structure Example</vt:lpstr>
      <vt:lpstr>Document Readability</vt:lpstr>
      <vt:lpstr>Recommendation for Fonts</vt:lpstr>
      <vt:lpstr>More Font Recommendations</vt:lpstr>
      <vt:lpstr>Font Family</vt:lpstr>
      <vt:lpstr>Color Contrast</vt:lpstr>
      <vt:lpstr>Use Effective Color Contrast</vt:lpstr>
      <vt:lpstr>Color Contrast Resources</vt:lpstr>
      <vt:lpstr>Activity #1</vt:lpstr>
      <vt:lpstr>Styles Overview</vt:lpstr>
      <vt:lpstr>What Are Styles?</vt:lpstr>
      <vt:lpstr>Style Types</vt:lpstr>
      <vt:lpstr>Why are Styles Important?</vt:lpstr>
      <vt:lpstr>When are Styles and Formatting Needed?</vt:lpstr>
      <vt:lpstr>Direct vs Styles Formatting</vt:lpstr>
      <vt:lpstr>How to Show All Styles Available?</vt:lpstr>
      <vt:lpstr>Showing All Styles in Word for Windows and Mac</vt:lpstr>
      <vt:lpstr>Activity #2</vt:lpstr>
      <vt:lpstr>Using Heading Styles</vt:lpstr>
      <vt:lpstr>Heading Styles Provide Access</vt:lpstr>
      <vt:lpstr>Heading Styles (1 of 2)</vt:lpstr>
      <vt:lpstr>Heading Styles (2 of 2)</vt:lpstr>
      <vt:lpstr>Document Structure with Heading Styles</vt:lpstr>
      <vt:lpstr>Review Styles in Document</vt:lpstr>
      <vt:lpstr>Style Guides on Word for Mac</vt:lpstr>
      <vt:lpstr>Navigation Pane</vt:lpstr>
      <vt:lpstr>Formatting Marks </vt:lpstr>
      <vt:lpstr>Activity #3</vt:lpstr>
      <vt:lpstr>Add Heading Styles</vt:lpstr>
      <vt:lpstr>Heading Styles: Scenarios</vt:lpstr>
      <vt:lpstr>How to Add Heading Styles</vt:lpstr>
      <vt:lpstr>Update Style to Match Selection</vt:lpstr>
      <vt:lpstr>Modify a Style</vt:lpstr>
      <vt:lpstr>Modify Style Window</vt:lpstr>
      <vt:lpstr>More Style Scenarios</vt:lpstr>
      <vt:lpstr>Style Tips</vt:lpstr>
      <vt:lpstr>Activity #4</vt:lpstr>
      <vt:lpstr>Working with Images</vt:lpstr>
      <vt:lpstr>Add Alternative Text to Images</vt:lpstr>
      <vt:lpstr>Adding Alt Text Example</vt:lpstr>
      <vt:lpstr>Alt Text vs. Caption</vt:lpstr>
      <vt:lpstr>Alt Text Tips</vt:lpstr>
      <vt:lpstr>Graphs, Charts, &amp; Figures</vt:lpstr>
      <vt:lpstr>Chart Example</vt:lpstr>
      <vt:lpstr>Activity #5</vt:lpstr>
      <vt:lpstr>Working with Hyperlinks</vt:lpstr>
      <vt:lpstr>Use Descriptive Hyperlinks</vt:lpstr>
      <vt:lpstr>Adding Descriptive Links</vt:lpstr>
      <vt:lpstr>Activity #6</vt:lpstr>
      <vt:lpstr>Working with tables</vt:lpstr>
      <vt:lpstr>Accessible Tables (1 of 2)</vt:lpstr>
      <vt:lpstr>Accessible Tables (2 of 2)</vt:lpstr>
      <vt:lpstr>Activity #7</vt:lpstr>
      <vt:lpstr>Video Accessibility</vt:lpstr>
      <vt:lpstr>Captioned Video</vt:lpstr>
      <vt:lpstr>Accessibility Checker</vt:lpstr>
      <vt:lpstr>Use Accessibility Checker in Word</vt:lpstr>
      <vt:lpstr>Alternative formats</vt:lpstr>
      <vt:lpstr>Make Available in Source Format </vt:lpstr>
      <vt:lpstr>How to Save as An Accessible PDF</vt:lpstr>
      <vt:lpstr>Saving a Word Doc as PDF</vt:lpstr>
      <vt:lpstr>Use Ally in Canvas to Convert Document into Alternative Format</vt:lpstr>
      <vt:lpstr>What is ALLY?</vt:lpstr>
      <vt:lpstr>Alternative Formats in Ally</vt:lpstr>
      <vt:lpstr>Download Alternative Formats</vt:lpstr>
      <vt:lpstr>Use Ally in Canvas to Check Document Accessibility</vt:lpstr>
      <vt:lpstr>Ally File Accessibility Scores</vt:lpstr>
      <vt:lpstr>How to Fix Issues</vt:lpstr>
      <vt:lpstr>Activity #8</vt:lpstr>
      <vt:lpstr>Summary</vt:lpstr>
      <vt:lpstr>Accessibility Resources</vt:lpstr>
      <vt:lpstr>Academic Technology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Title</dc:title>
  <cp:lastModifiedBy>Vera, Cryssel</cp:lastModifiedBy>
  <cp:revision>118</cp:revision>
  <dcterms:modified xsi:type="dcterms:W3CDTF">2022-03-23T23:11:15Z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0x010100A5F2DCE29923434C805A0C18DE640F1D</vt:lpwstr>
  </property>
  <property fmtid="{D5CDD505-2E9C-101B-9397-08002B2CF9AE}" pid="3" name="Order">
    <vt:r8>17300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